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Lst>
  <p:notesMasterIdLst>
    <p:notesMasterId r:id="rId6"/>
  </p:notesMasterIdLst>
  <p:sldIdLst>
    <p:sldId id="308" r:id="rId5"/>
    <p:sldId id="289" r:id="rId7"/>
    <p:sldId id="303" r:id="rId8"/>
    <p:sldId id="304" r:id="rId9"/>
    <p:sldId id="284" r:id="rId10"/>
    <p:sldId id="305" r:id="rId11"/>
    <p:sldId id="306" r:id="rId12"/>
    <p:sldId id="309" r:id="rId13"/>
    <p:sldId id="310" r:id="rId14"/>
    <p:sldId id="311" r:id="rId15"/>
    <p:sldId id="312" r:id="rId16"/>
    <p:sldId id="313" r:id="rId17"/>
    <p:sldId id="315" r:id="rId18"/>
    <p:sldId id="316" r:id="rId19"/>
    <p:sldId id="338" r:id="rId20"/>
    <p:sldId id="317" r:id="rId21"/>
    <p:sldId id="299" r:id="rId22"/>
    <p:sldId id="298" r:id="rId23"/>
    <p:sldId id="292" r:id="rId24"/>
    <p:sldId id="294" r:id="rId25"/>
    <p:sldId id="268" r:id="rId26"/>
    <p:sldId id="314" r:id="rId27"/>
    <p:sldId id="301" r:id="rId28"/>
    <p:sldId id="334" r:id="rId29"/>
    <p:sldId id="320" r:id="rId30"/>
    <p:sldId id="319" r:id="rId31"/>
    <p:sldId id="337" r:id="rId32"/>
    <p:sldId id="353" r:id="rId33"/>
    <p:sldId id="361" r:id="rId34"/>
    <p:sldId id="355" r:id="rId35"/>
    <p:sldId id="360" r:id="rId36"/>
    <p:sldId id="356" r:id="rId37"/>
    <p:sldId id="357" r:id="rId38"/>
    <p:sldId id="369" r:id="rId39"/>
    <p:sldId id="371" r:id="rId40"/>
    <p:sldId id="370" r:id="rId41"/>
    <p:sldId id="29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48" autoAdjust="0"/>
  </p:normalViewPr>
  <p:slideViewPr>
    <p:cSldViewPr snapToGrid="0">
      <p:cViewPr varScale="1">
        <p:scale>
          <a:sx n="59" d="100"/>
          <a:sy n="59" d="100"/>
        </p:scale>
        <p:origin x="92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1CB9B6-6300-443A-A8EB-13B407959A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5E34D-BFC5-4FED-ABB1-93E20C4AA6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cademy.affinidi.com/on-demand-employment-endorsements-a-use-case-for-verifiable-credentials-d19d263a0fbb"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000000"/>
                </a:solidFill>
                <a:effectLst/>
                <a:latin typeface="Source Sans Pro Web"/>
              </a:rPr>
              <a:t>Quantum-Resistant Cryptographic Algorithms</a:t>
            </a:r>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000000"/>
                </a:solidFill>
                <a:effectLst/>
                <a:latin typeface="Source Sans Pro Web"/>
              </a:rPr>
              <a:t>Quantum-Resistant Cryptographic Algorithms</a:t>
            </a:r>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Figure illustrates the key components and interactions within the Coconut ecosystem. The user, as the holder, plays a central role by generating a local Coconut ID using the Compact Cancelable Template Generation algorithm. This algorithm guarantees the creation of a unique and </a:t>
            </a:r>
            <a:r>
              <a:rPr lang="en-US" altLang="zh-CN" dirty="0" err="1"/>
              <a:t>unlinkable</a:t>
            </a:r>
            <a:r>
              <a:rPr lang="en-US" altLang="zh-CN" dirty="0"/>
              <a:t> identifier, protecting the user's privacy while maintaining the necessary security.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\item The user, as the holder, initiates the system by locally generating a unique coconut ID using the Compact Cancelable Template Generation algorithm. This algorithm ensures the creation of a secure and privacy-preserving identifier.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\item The holder has the option to request a verifiable credential from the issuer. To obtain this credential, the holder's identity is verified by the issuer. Once the verification is completed, the issuer digitally signs the verifiable certificate, incorporating the coconut ID, and transmits it to the user.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\item The holder maintains a local repository for managing the received verifiable credentials. Optionally, the holder can generate a verifiable presentation that encapsulates one or more verifiable credentials. This presentation serves as a concise and structured representation of the holder's credentials.    \item The holder presents the verifiable credentials, either individually or within a verifiable presentation, to a verifier. The presentation enables the holder to provide relevant and trustworthy information to the verifier in a secure manner.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\item The verifier undertakes the task of verifying the authenticity and integrity of the received verifiable credentials or verifiable presentation. Additionally, the verifier verifies the user's digital identity by using suitable verification mechanisms. This process includes verifying the credential status to ensure the non-revocation of the verifiable credentials as provided by the issuer.\end{enumerate}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 the presented use case, a user intends to purchase a concert ticket from a third-party seller. The user generates a cancelable fingerprint template locally and transmits it to the ticket seller for verification. The verification process can occur online or offline, with strict security requirements mandating in-person validation. Upon successful verification, the ticket seller issues a ticket in the form of a fingerprint template embedded credential, signed using the seller's key pair to prevent tampering. On the event day, the attendee presents the credential, and the embedded template is converted into a cancelable template for verification against the attendee's biometric information, ensuring the rightful ticket owner is granted </a:t>
            </a:r>
            <a:r>
              <a:rPr lang="en-US" altLang="zh-CN" dirty="0" err="1"/>
              <a:t>entry.Our</a:t>
            </a:r>
            <a:r>
              <a:rPr lang="en-US" altLang="zh-CN" dirty="0"/>
              <a:t> research efforts have culminated in the successful development and implementation of a framework that seamlessly integrates biometric information into verifiable credentials, establishing a robust and trustworthy link between digital identities and their corresponding physical entities. Through the utilization of Coconut ID and the collaborative participation of VC, our ecosystem has effectively overcome the limitations and vulnerabilities of current SSI technologies.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92929"/>
                </a:solidFill>
                <a:effectLst/>
                <a:latin typeface="source-serif-pro"/>
              </a:rPr>
              <a:t>Some companies verify the profiles of workers and issue </a:t>
            </a:r>
            <a:r>
              <a:rPr lang="en-US" altLang="zh-CN" b="0" i="0" u="sng" dirty="0">
                <a:effectLst/>
                <a:latin typeface="source-serif-pro"/>
                <a:hlinkClick r:id="rId3"/>
              </a:rPr>
              <a:t>employment credentials</a:t>
            </a:r>
            <a:r>
              <a:rPr lang="en-US" altLang="zh-CN" b="0" i="0" dirty="0">
                <a:solidFill>
                  <a:srgbClr val="292929"/>
                </a:solidFill>
                <a:effectLst/>
                <a:latin typeface="source-serif-pro"/>
              </a:rPr>
              <a:t> to authenticate their past employment. The holders are the workers themselves on whom the credential is issued while verifiers are those to whom the holder shares the credential issued by the issuer.</a:t>
            </a:r>
            <a:endParaRPr lang="en-US" altLang="zh-CN" b="0" i="0" dirty="0">
              <a:solidFill>
                <a:srgbClr val="292929"/>
              </a:solidFill>
              <a:effectLst/>
              <a:latin typeface="source-serif-pro"/>
            </a:endParaRPr>
          </a:p>
          <a:p>
            <a:pPr algn="l"/>
            <a:endParaRPr lang="en-US" altLang="zh-CN" b="0" i="0" dirty="0">
              <a:solidFill>
                <a:srgbClr val="292929"/>
              </a:solidFill>
              <a:effectLst/>
              <a:latin typeface="source-serif-pro"/>
            </a:endParaRPr>
          </a:p>
          <a:p>
            <a:pPr algn="l"/>
            <a:r>
              <a:rPr lang="en-US" altLang="zh-CN" b="0" i="0" dirty="0">
                <a:solidFill>
                  <a:srgbClr val="292929"/>
                </a:solidFill>
                <a:effectLst/>
                <a:latin typeface="source-serif-pro"/>
              </a:rPr>
              <a:t>Another example is when a holder shares a date of birth verifiable credential with the bar manager to prove that he is over 18 years of age.</a:t>
            </a:r>
            <a:endParaRPr lang="en-US" altLang="zh-CN" b="0" i="0" dirty="0">
              <a:solidFill>
                <a:srgbClr val="292929"/>
              </a:solidFill>
              <a:effectLst/>
              <a:latin typeface="source-serif-pro"/>
            </a:endParaRPr>
          </a:p>
          <a:p>
            <a:pPr algn="l"/>
            <a:r>
              <a:rPr lang="en-US" altLang="zh-CN" b="0" i="0" dirty="0">
                <a:solidFill>
                  <a:srgbClr val="292929"/>
                </a:solidFill>
                <a:effectLst/>
                <a:latin typeface="source-serif-pro"/>
              </a:rPr>
              <a:t>Here, the issuer is a government entity or a startup that has verified the holder’s records while the verifier is the restaurant manager.</a:t>
            </a:r>
            <a:endParaRPr lang="en-US" altLang="zh-CN"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is because this model represents the feature vector space, and the advantage of doing so is that we can better explain the driving effect of brain waves on expressions.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Mel-Frequency Cepstral Coefficients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Is a feature representation method for audio signal processing and speech recognition. It is a feature extraction technique commonly used in sound analysis</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Autoregressive Model</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It is a common time series modeling method used to predict the next value in time series data. The predicted value is a linear combination of values from past time points, and is typically modeled and predicted using recursive methods.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Any comments and questions are welcome</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Homomorphic encryption is a large category, in fact, for different applications, in fact the algorithm has the very big difference</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In our requirements, we need to maintain some data relationships that are immutable even when they are encrypted, and homomorphic changes can be made to data relationships that are not helpful for matching</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a:solidFill>
                  <a:srgbClr val="333333"/>
                </a:solidFill>
                <a:effectLst/>
                <a:latin typeface="Helvetica Neue"/>
              </a:rPr>
              <a:t>Not in conflict with blockchain, our design standard is a more basic facility for blockchain-based SSI</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b="0" i="0" kern="1200" dirty="0">
                <a:solidFill>
                  <a:schemeClr val="tx1"/>
                </a:solidFill>
                <a:effectLst/>
                <a:latin typeface="+mn-lt"/>
                <a:ea typeface="+mn-ea"/>
                <a:cs typeface="+mn-cs"/>
              </a:rPr>
              <a:t>我们使用 </a:t>
            </a:r>
            <a:r>
              <a:rPr lang="en-US" altLang="zh-CN" sz="1200" b="0" i="0" kern="1200" dirty="0">
                <a:solidFill>
                  <a:schemeClr val="tx1"/>
                </a:solidFill>
                <a:effectLst/>
                <a:latin typeface="+mn-lt"/>
                <a:ea typeface="+mn-ea"/>
                <a:cs typeface="+mn-cs"/>
              </a:rPr>
              <a:t>EMOCA [14,17] </a:t>
            </a:r>
            <a:r>
              <a:rPr lang="zh-CN" altLang="en-US" sz="1200" b="0" i="0" kern="1200" dirty="0">
                <a:solidFill>
                  <a:schemeClr val="tx1"/>
                </a:solidFill>
                <a:effectLst/>
                <a:latin typeface="+mn-lt"/>
                <a:ea typeface="+mn-ea"/>
                <a:cs typeface="+mn-cs"/>
              </a:rPr>
              <a:t>，这是一个比 </a:t>
            </a:r>
            <a:r>
              <a:rPr lang="en-US" altLang="zh-CN" sz="1200" b="0" i="0" kern="1200" dirty="0">
                <a:solidFill>
                  <a:schemeClr val="tx1"/>
                </a:solidFill>
                <a:effectLst/>
                <a:latin typeface="+mn-lt"/>
                <a:ea typeface="+mn-ea"/>
                <a:cs typeface="+mn-cs"/>
              </a:rPr>
              <a:t>DECA [16]</a:t>
            </a:r>
            <a:r>
              <a:rPr lang="zh-CN" altLang="en-US" sz="1200" b="0" i="0" kern="1200" dirty="0">
                <a:solidFill>
                  <a:schemeClr val="tx1"/>
                </a:solidFill>
                <a:effectLst/>
                <a:latin typeface="+mn-lt"/>
                <a:ea typeface="+mn-ea"/>
                <a:cs typeface="+mn-cs"/>
              </a:rPr>
              <a:t>更具表现力的模型，</a:t>
            </a:r>
            <a:endParaRPr lang="en-US" altLang="zh-CN" b="1" i="0" dirty="0">
              <a:solidFill>
                <a:srgbClr val="000000"/>
              </a:solidFill>
              <a:effectLst/>
              <a:latin typeface="Source Sans Pro Web"/>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249B50-2E5E-41BD-B266-27A1A70B212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6"/>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71"/>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矩形 8"/>
          <p:cNvSpPr/>
          <p:nvPr userDrawn="1"/>
        </p:nvSpPr>
        <p:spPr>
          <a:xfrm>
            <a:off x="7811256" y="6517173"/>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2" name="矩形 21"/>
          <p:cNvSpPr/>
          <p:nvPr/>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6"/>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a:t>单击此处编辑母版文本样式</a:t>
            </a:r>
            <a:endParaRPr lang="zh-CN" altLang="en-US"/>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a:t>单击此处编辑母版文本样式</a:t>
            </a:r>
            <a:endParaRPr lang="zh-CN" altLang="en-US"/>
          </a:p>
        </p:txBody>
      </p:sp>
      <p:sp>
        <p:nvSpPr>
          <p:cNvPr id="5" name="矩形 4"/>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2" name="矩形 21"/>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hasCustomPrompt="1"/>
          </p:nvPr>
        </p:nvSpPr>
        <p:spPr>
          <a:xfrm>
            <a:off x="216000" y="392986"/>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a:t>单击此处编辑</a:t>
            </a:r>
            <a:endParaRPr lang="zh-CN" altLang="en-US" dirty="0"/>
          </a:p>
        </p:txBody>
      </p:sp>
      <p:sp>
        <p:nvSpPr>
          <p:cNvPr id="30" name="文本占位符 28"/>
          <p:cNvSpPr>
            <a:spLocks noGrp="1"/>
          </p:cNvSpPr>
          <p:nvPr>
            <p:ph type="body" sz="quarter" idx="11" hasCustomPrompt="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a:t>单击此处编辑</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354738-0FD0-4B83-A0E4-505F5C3DF22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2FD719-F126-4AAF-B756-D469D0FDD60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2" Type="http://schemas.openxmlformats.org/officeDocument/2006/relationships/theme" Target="../theme/theme3.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354738-0FD0-4B83-A0E4-505F5C3DF2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FD719-F126-4AAF-B756-D469D0FDD6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fld>
            <a:endParaRPr lang="zh-CN" altLang="en-US"/>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354738-0FD0-4B83-A0E4-505F5C3DF22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FD719-F126-4AAF-B756-D469D0FDD6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GI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image" Target="../media/image20.GIF"/></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2.jpeg"/><Relationship Id="rId2" Type="http://schemas.openxmlformats.org/officeDocument/2006/relationships/image" Target="../media/image20.GIF"/><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2" name="矩形 1"/>
          <p:cNvSpPr/>
          <p:nvPr/>
        </p:nvSpPr>
        <p:spPr>
          <a:xfrm>
            <a:off x="275208" y="285750"/>
            <a:ext cx="11603115" cy="6286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3" name="矩形 2"/>
          <p:cNvSpPr/>
          <p:nvPr/>
        </p:nvSpPr>
        <p:spPr>
          <a:xfrm>
            <a:off x="2204488" y="2133532"/>
            <a:ext cx="6609694" cy="1375761"/>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Multimodal &amp; Nonverbal </a:t>
            </a:r>
            <a:endPar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3D Facial Animation Generation</a:t>
            </a:r>
            <a:endParaRPr kumimoji="0" lang="en-US" altLang="zh-CN" sz="28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endParaRPr>
          </a:p>
        </p:txBody>
      </p:sp>
      <p:cxnSp>
        <p:nvCxnSpPr>
          <p:cNvPr id="4" name="直接连接符 3"/>
          <p:cNvCxnSpPr/>
          <p:nvPr/>
        </p:nvCxnSpPr>
        <p:spPr>
          <a:xfrm>
            <a:off x="2204488" y="3795043"/>
            <a:ext cx="3097043" cy="0"/>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04488" y="3912691"/>
            <a:ext cx="3028756" cy="40331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Author</a:t>
            </a:r>
            <a:r>
              <a:rPr kumimoji="0" lang="zh-CN" altLang="en-US"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a:t>
            </a:r>
            <a:r>
              <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Yu Junwei</a:t>
            </a:r>
            <a:endPar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HumanNeRF</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Diffusion</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2075810" y="1871287"/>
            <a:ext cx="7218364" cy="2765860"/>
          </a:xfrm>
          <a:prstGeom prst="rect">
            <a:avLst/>
          </a:prstGeom>
        </p:spPr>
      </p:pic>
      <p:pic>
        <p:nvPicPr>
          <p:cNvPr id="4" name="Picture 3"/>
          <p:cNvPicPr>
            <a:picLocks noChangeAspect="1"/>
          </p:cNvPicPr>
          <p:nvPr/>
        </p:nvPicPr>
        <p:blipFill>
          <a:blip r:embed="rId2"/>
          <a:stretch>
            <a:fillRect/>
          </a:stretch>
        </p:blipFill>
        <p:spPr>
          <a:xfrm>
            <a:off x="1210100" y="1302557"/>
            <a:ext cx="5906980" cy="307364"/>
          </a:xfrm>
          <a:prstGeom prst="rect">
            <a:avLst/>
          </a:prstGeom>
        </p:spPr>
      </p:pic>
      <p:sp>
        <p:nvSpPr>
          <p:cNvPr id="6" name="Rectangle 5"/>
          <p:cNvSpPr/>
          <p:nvPr/>
        </p:nvSpPr>
        <p:spPr>
          <a:xfrm>
            <a:off x="1245660" y="4976648"/>
            <a:ext cx="878226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Free-viewpoint Rendering of Monocular Videos with </a:t>
            </a:r>
            <a:r>
              <a:rPr kumimoji="0" lang="en-US" altLang="zh-CN" sz="20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Insufficient Sampling</a:t>
            </a:r>
            <a:endParaRPr kumimoji="0" lang="zh-CN" altLang="en-US" sz="20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8" name="Arrow: Right 7"/>
          <p:cNvSpPr/>
          <p:nvPr/>
        </p:nvSpPr>
        <p:spPr>
          <a:xfrm>
            <a:off x="341420" y="4998933"/>
            <a:ext cx="904240" cy="35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Rectangle 10"/>
          <p:cNvSpPr/>
          <p:nvPr/>
        </p:nvSpPr>
        <p:spPr>
          <a:xfrm>
            <a:off x="1436990" y="5474498"/>
            <a:ext cx="59650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sng"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Diffusion Model Predicting Unsampled Perspective Frames</a:t>
            </a:r>
            <a:endParaRPr kumimoji="0" lang="zh-CN" altLang="en-US" sz="1800" b="0" i="0" u="sng"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Rectangle 13"/>
          <p:cNvSpPr/>
          <p:nvPr/>
        </p:nvSpPr>
        <p:spPr>
          <a:xfrm>
            <a:off x="3698827" y="6115501"/>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Continuity ?</a:t>
            </a:r>
            <a:endParaRPr kumimoji="0" lang="zh-CN" altLang="en-US" sz="1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9" name="Rectangle 18"/>
          <p:cNvSpPr/>
          <p:nvPr/>
        </p:nvSpPr>
        <p:spPr>
          <a:xfrm>
            <a:off x="9636854" y="2138746"/>
            <a:ext cx="2377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Insufficient sampling</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0" name="Arrow: Right 19"/>
          <p:cNvSpPr/>
          <p:nvPr/>
        </p:nvSpPr>
        <p:spPr>
          <a:xfrm>
            <a:off x="9901101" y="2694568"/>
            <a:ext cx="543379"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Rectangle 21"/>
          <p:cNvSpPr/>
          <p:nvPr/>
        </p:nvSpPr>
        <p:spPr>
          <a:xfrm>
            <a:off x="9470857" y="3117245"/>
            <a:ext cx="272114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The rendering is blurry</a:t>
            </a: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3" name="Left Brace 22"/>
          <p:cNvSpPr/>
          <p:nvPr/>
        </p:nvSpPr>
        <p:spPr>
          <a:xfrm>
            <a:off x="10082315" y="4209988"/>
            <a:ext cx="142665" cy="19523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Rectangle 24"/>
          <p:cNvSpPr/>
          <p:nvPr/>
        </p:nvSpPr>
        <p:spPr>
          <a:xfrm>
            <a:off x="10258998" y="4156626"/>
            <a:ext cx="1566454" cy="20313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Dream3D</a:t>
            </a: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DreamFusion</a:t>
            </a: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lvl="0"/>
            <a:r>
              <a:rPr lang="en-US" altLang="zh-CN" b="1" dirty="0">
                <a:solidFill>
                  <a:prstClr val="black"/>
                </a:solidFill>
              </a:rPr>
              <a:t>Make-It-3D</a:t>
            </a: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380479" y="2213540"/>
            <a:ext cx="5292691" cy="880745"/>
            <a:chOff x="1019473" y="2521258"/>
            <a:chExt cx="2634123" cy="880745"/>
          </a:xfrm>
        </p:grpSpPr>
        <p:sp>
          <p:nvSpPr>
            <p:cNvPr id="4" name="矩形 3"/>
            <p:cNvSpPr/>
            <p:nvPr/>
          </p:nvSpPr>
          <p:spPr>
            <a:xfrm>
              <a:off x="1019473" y="2521258"/>
              <a:ext cx="2634123" cy="768415"/>
            </a:xfrm>
            <a:prstGeom prst="rect">
              <a:avLst/>
            </a:prstGeom>
          </p:spPr>
          <p:txBody>
            <a:bodyPr wrap="square">
              <a:spAutoFit/>
            </a:bodyPr>
            <a:lstStyle/>
            <a:p>
              <a:pPr lvl="0">
                <a:lnSpc>
                  <a:spcPct val="120000"/>
                </a:lnSpc>
                <a:defRPr/>
              </a:pPr>
              <a:r>
                <a:rPr lang="en-US" altLang="zh-CN" sz="4000" b="1" dirty="0">
                  <a:solidFill>
                    <a:srgbClr val="365FAA"/>
                  </a:solidFill>
                  <a:latin typeface="微软雅黑" panose="020B0503020204020204" charset="-122"/>
                  <a:ea typeface="微软雅黑" panose="020B0503020204020204" charset="-122"/>
                </a:rPr>
                <a:t>Current Research</a:t>
              </a:r>
              <a:endPar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endParaRPr>
            </a:p>
          </p:txBody>
        </p:sp>
        <p:cxnSp>
          <p:nvCxnSpPr>
            <p:cNvPr id="9" name="直接连接符 8"/>
            <p:cNvCxnSpPr/>
            <p:nvPr/>
          </p:nvCxnSpPr>
          <p:spPr>
            <a:xfrm>
              <a:off x="1611089" y="3402003"/>
              <a:ext cx="1443350"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lvl="0" algn="ct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Nonverbal Facial Animation Generation</a:t>
            </a:r>
            <a:endPar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4"/>
          <p:cNvSpPr/>
          <p:nvPr/>
        </p:nvSpPr>
        <p:spPr>
          <a:xfrm>
            <a:off x="1471065" y="1380936"/>
            <a:ext cx="1404552" cy="923330"/>
          </a:xfrm>
          <a:prstGeom prst="rect">
            <a:avLst/>
          </a:prstGeom>
        </p:spPr>
        <p:txBody>
          <a:bodyPr wrap="none">
            <a:spAutoFit/>
          </a:bodyPr>
          <a:lstStyle/>
          <a:p>
            <a:r>
              <a:rPr lang="en-US" altLang="zh-CN" b="1" dirty="0" err="1"/>
              <a:t>CodeTalker</a:t>
            </a:r>
            <a:endParaRPr lang="en-US" altLang="zh-CN" b="1" dirty="0"/>
          </a:p>
          <a:p>
            <a:r>
              <a:rPr lang="en-US" altLang="zh-CN" b="1" dirty="0" err="1"/>
              <a:t>FaceFormer</a:t>
            </a:r>
            <a:endParaRPr lang="en-US" altLang="zh-CN" b="1" dirty="0"/>
          </a:p>
          <a:p>
            <a:r>
              <a:rPr lang="en-US" altLang="zh-CN" b="1" dirty="0"/>
              <a:t>…</a:t>
            </a:r>
            <a:endParaRPr lang="en-US" altLang="zh-CN" b="1" dirty="0"/>
          </a:p>
        </p:txBody>
      </p:sp>
      <p:sp>
        <p:nvSpPr>
          <p:cNvPr id="7" name="Arrow: Right 6"/>
          <p:cNvSpPr/>
          <p:nvPr/>
        </p:nvSpPr>
        <p:spPr>
          <a:xfrm>
            <a:off x="3180417" y="1992947"/>
            <a:ext cx="1645920" cy="230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4877881" y="1771227"/>
            <a:ext cx="5646097" cy="523220"/>
          </a:xfrm>
          <a:prstGeom prst="rect">
            <a:avLst/>
          </a:prstGeom>
        </p:spPr>
        <p:txBody>
          <a:bodyPr wrap="none">
            <a:spAutoFit/>
          </a:bodyPr>
          <a:lstStyle/>
          <a:p>
            <a:r>
              <a:rPr lang="en-US" altLang="zh-CN" sz="2800" dirty="0"/>
              <a:t>Speech-Driven 3D Facial Animation</a:t>
            </a:r>
            <a:endParaRPr lang="zh-CN" altLang="en-US" sz="2800" dirty="0"/>
          </a:p>
        </p:txBody>
      </p:sp>
      <p:sp>
        <p:nvSpPr>
          <p:cNvPr id="13" name="Rectangle 12"/>
          <p:cNvSpPr/>
          <p:nvPr/>
        </p:nvSpPr>
        <p:spPr>
          <a:xfrm>
            <a:off x="1980476" y="2467864"/>
            <a:ext cx="2363147" cy="584775"/>
          </a:xfrm>
          <a:prstGeom prst="rect">
            <a:avLst/>
          </a:prstGeom>
        </p:spPr>
        <p:txBody>
          <a:bodyPr wrap="none">
            <a:spAutoFit/>
          </a:bodyPr>
          <a:lstStyle/>
          <a:p>
            <a:r>
              <a:rPr lang="en-US" altLang="zh-CN" sz="3200" dirty="0">
                <a:solidFill>
                  <a:srgbClr val="FF0000"/>
                </a:solidFill>
              </a:rPr>
              <a:t>Nonspeech?</a:t>
            </a:r>
            <a:endParaRPr lang="zh-CN" altLang="en-US" sz="3200" dirty="0">
              <a:solidFill>
                <a:srgbClr val="FF0000"/>
              </a:solidFill>
            </a:endParaRPr>
          </a:p>
        </p:txBody>
      </p:sp>
      <p:pic>
        <p:nvPicPr>
          <p:cNvPr id="46" name="Picture 2" descr="干货|详解EEG脑电原理及两种主流脑电设备对比- 赢富仪器-上海心理人因|生物力学|驾驶行为研究设备一站式解决方案提供者"/>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4985" y="5258228"/>
            <a:ext cx="1676638" cy="1123667"/>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Right 46"/>
          <p:cNvSpPr/>
          <p:nvPr/>
        </p:nvSpPr>
        <p:spPr>
          <a:xfrm>
            <a:off x="1856119" y="4126277"/>
            <a:ext cx="1513204" cy="102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Flowchart: Manual Operation 47"/>
          <p:cNvSpPr/>
          <p:nvPr/>
        </p:nvSpPr>
        <p:spPr>
          <a:xfrm rot="16200000">
            <a:off x="3461413" y="3619579"/>
            <a:ext cx="1048215" cy="108876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0" name="Rectangle 49"/>
          <p:cNvSpPr/>
          <p:nvPr/>
        </p:nvSpPr>
        <p:spPr>
          <a:xfrm>
            <a:off x="3439399" y="4004125"/>
            <a:ext cx="10887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1" name="Arrow: Right 50"/>
          <p:cNvSpPr/>
          <p:nvPr/>
        </p:nvSpPr>
        <p:spPr>
          <a:xfrm>
            <a:off x="4579207" y="4131182"/>
            <a:ext cx="496683" cy="97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2" name="Picture 4" descr="Facial Action Coding Syste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141" y="4676003"/>
            <a:ext cx="2168903" cy="2079375"/>
          </a:xfrm>
          <a:prstGeom prst="rect">
            <a:avLst/>
          </a:prstGeom>
          <a:noFill/>
          <a:extLst>
            <a:ext uri="{909E8E84-426E-40DD-AFC4-6F175D3DCCD1}">
              <a14:hiddenFill xmlns:a14="http://schemas.microsoft.com/office/drawing/2010/main">
                <a:solidFill>
                  <a:srgbClr val="FFFFFF"/>
                </a:solidFill>
              </a14:hiddenFill>
            </a:ext>
          </a:extLst>
        </p:spPr>
      </p:pic>
      <p:sp>
        <p:nvSpPr>
          <p:cNvPr id="54" name="Arrow: Bent-Up 53"/>
          <p:cNvSpPr/>
          <p:nvPr/>
        </p:nvSpPr>
        <p:spPr>
          <a:xfrm flipV="1">
            <a:off x="8381825" y="4228415"/>
            <a:ext cx="2736276" cy="41923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5" name="Picture 2" descr="3D face tracking and 3D face avatars – ViS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54" y="3720268"/>
            <a:ext cx="669736" cy="101990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KiKaBeN - Transformer's Encoder-Decoder"/>
          <p:cNvPicPr>
            <a:picLocks noChangeAspect="1" noChangeArrowheads="1"/>
          </p:cNvPicPr>
          <p:nvPr/>
        </p:nvPicPr>
        <p:blipFill rotWithShape="1">
          <a:blip r:embed="rId4">
            <a:extLst>
              <a:ext uri="{28A0092B-C50C-407E-A947-70E740481C1C}">
                <a14:useLocalDpi xmlns:a14="http://schemas.microsoft.com/office/drawing/2010/main" val="0"/>
              </a:ext>
            </a:extLst>
          </a:blip>
          <a:srcRect l="14266" r="40933"/>
          <a:stretch>
            <a:fillRect/>
          </a:stretch>
        </p:blipFill>
        <p:spPr bwMode="auto">
          <a:xfrm>
            <a:off x="5631460" y="4417856"/>
            <a:ext cx="1752467" cy="2361723"/>
          </a:xfrm>
          <a:prstGeom prst="rect">
            <a:avLst/>
          </a:prstGeom>
          <a:noFill/>
          <a:extLst>
            <a:ext uri="{909E8E84-426E-40DD-AFC4-6F175D3DCCD1}">
              <a14:hiddenFill xmlns:a14="http://schemas.microsoft.com/office/drawing/2010/main">
                <a:solidFill>
                  <a:srgbClr val="FFFFFF"/>
                </a:solidFill>
              </a14:hiddenFill>
            </a:ext>
          </a:extLst>
        </p:spPr>
      </p:pic>
      <p:sp>
        <p:nvSpPr>
          <p:cNvPr id="58" name="Flowchart: Document 57"/>
          <p:cNvSpPr/>
          <p:nvPr/>
        </p:nvSpPr>
        <p:spPr>
          <a:xfrm>
            <a:off x="5123503" y="3900324"/>
            <a:ext cx="1644556" cy="660015"/>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Söhne"/>
                <a:ea typeface="等线" panose="02010600030101010101" charset="-122"/>
                <a:cs typeface="+mn-cs"/>
              </a:rPr>
              <a:t>Codebooks</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9" name="Flowchart: Manual Operation 58"/>
          <p:cNvSpPr/>
          <p:nvPr/>
        </p:nvSpPr>
        <p:spPr>
          <a:xfrm rot="5400000">
            <a:off x="7265491" y="3607515"/>
            <a:ext cx="1048215" cy="108876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0" name="Arrow: Right 59"/>
          <p:cNvSpPr/>
          <p:nvPr/>
        </p:nvSpPr>
        <p:spPr>
          <a:xfrm>
            <a:off x="6870106" y="4130938"/>
            <a:ext cx="283305" cy="100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Rectangle 60"/>
          <p:cNvSpPr/>
          <p:nvPr/>
        </p:nvSpPr>
        <p:spPr>
          <a:xfrm>
            <a:off x="7209953" y="3980437"/>
            <a:ext cx="1124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Decoders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Arrow: Right 61"/>
          <p:cNvSpPr/>
          <p:nvPr/>
        </p:nvSpPr>
        <p:spPr>
          <a:xfrm>
            <a:off x="3460763" y="5535338"/>
            <a:ext cx="1883854" cy="365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 name="Rectangle 62"/>
          <p:cNvSpPr/>
          <p:nvPr/>
        </p:nvSpPr>
        <p:spPr>
          <a:xfrm>
            <a:off x="3629684" y="5258368"/>
            <a:ext cx="13901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Transformer</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4" name="Rectangle 63"/>
          <p:cNvSpPr/>
          <p:nvPr/>
        </p:nvSpPr>
        <p:spPr>
          <a:xfrm>
            <a:off x="1623137" y="4217152"/>
            <a:ext cx="191110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shifted exponential </a:t>
            </a:r>
            <a:endPar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processing</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Nonverbal Facial Animation Generation</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12"/>
          <p:cNvSpPr/>
          <p:nvPr/>
        </p:nvSpPr>
        <p:spPr>
          <a:xfrm>
            <a:off x="1318665" y="1314583"/>
            <a:ext cx="236314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Nonspeech.</a:t>
            </a:r>
            <a:endParaRPr kumimoji="0" lang="zh-CN" altLang="en-US" sz="32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pic>
        <p:nvPicPr>
          <p:cNvPr id="2" name="Picture 1"/>
          <p:cNvPicPr>
            <a:picLocks noChangeAspect="1"/>
          </p:cNvPicPr>
          <p:nvPr/>
        </p:nvPicPr>
        <p:blipFill>
          <a:blip r:embed="rId1"/>
          <a:stretch>
            <a:fillRect/>
          </a:stretch>
        </p:blipFill>
        <p:spPr>
          <a:xfrm>
            <a:off x="537663" y="2315157"/>
            <a:ext cx="10915650" cy="2895600"/>
          </a:xfrm>
          <a:prstGeom prst="rect">
            <a:avLst/>
          </a:prstGeom>
        </p:spPr>
      </p:pic>
      <p:sp>
        <p:nvSpPr>
          <p:cNvPr id="4" name="Rectangle 3"/>
          <p:cNvSpPr/>
          <p:nvPr/>
        </p:nvSpPr>
        <p:spPr>
          <a:xfrm>
            <a:off x="4348879" y="1405782"/>
            <a:ext cx="5328703" cy="646331"/>
          </a:xfrm>
          <a:prstGeom prst="rect">
            <a:avLst/>
          </a:prstGeom>
        </p:spPr>
        <p:txBody>
          <a:bodyPr wrap="none">
            <a:spAutoFit/>
          </a:bodyPr>
          <a:lstStyle/>
          <a:p>
            <a:r>
              <a:rPr lang="en-US" altLang="zh-CN" dirty="0"/>
              <a:t>Can Language Models Learn to Listen?</a:t>
            </a:r>
            <a:endParaRPr lang="en-US" altLang="zh-CN" dirty="0"/>
          </a:p>
          <a:p>
            <a:r>
              <a:rPr lang="en-US" altLang="zh-CN" dirty="0"/>
              <a:t>  	——Listener Motion Generation with LLMs</a:t>
            </a:r>
            <a:endParaRPr lang="zh-CN" altLang="en-US" dirty="0"/>
          </a:p>
        </p:txBody>
      </p:sp>
      <p:sp>
        <p:nvSpPr>
          <p:cNvPr id="6" name="Rectangle 5"/>
          <p:cNvSpPr/>
          <p:nvPr/>
        </p:nvSpPr>
        <p:spPr>
          <a:xfrm>
            <a:off x="2135223" y="1899358"/>
            <a:ext cx="2141933" cy="369332"/>
          </a:xfrm>
          <a:prstGeom prst="rect">
            <a:avLst/>
          </a:prstGeom>
        </p:spPr>
        <p:txBody>
          <a:bodyPr wrap="none">
            <a:spAutoFit/>
          </a:bodyPr>
          <a:lstStyle/>
          <a:p>
            <a:r>
              <a:rPr lang="zh-CN" altLang="en-US" dirty="0"/>
              <a:t>→ </a:t>
            </a:r>
            <a:r>
              <a:rPr lang="en-US" altLang="zh-CN" dirty="0"/>
              <a:t>Words to 3DMM</a:t>
            </a:r>
            <a:endParaRPr lang="zh-CN" altLang="en-US" dirty="0"/>
          </a:p>
        </p:txBody>
      </p:sp>
      <p:sp>
        <p:nvSpPr>
          <p:cNvPr id="8" name="Rectangle 7"/>
          <p:cNvSpPr/>
          <p:nvPr/>
        </p:nvSpPr>
        <p:spPr>
          <a:xfrm>
            <a:off x="1091514" y="5929923"/>
            <a:ext cx="3791423" cy="523220"/>
          </a:xfrm>
          <a:prstGeom prst="rect">
            <a:avLst/>
          </a:prstGeom>
        </p:spPr>
        <p:txBody>
          <a:bodyPr wrap="none">
            <a:spAutoFit/>
          </a:bodyPr>
          <a:lstStyle/>
          <a:p>
            <a:r>
              <a:rPr lang="en-US" altLang="zh-CN" sz="2800" dirty="0"/>
              <a:t>VQ-VAE + Transformer</a:t>
            </a:r>
            <a:endParaRPr lang="zh-CN" altLang="en-US" sz="2800" dirty="0"/>
          </a:p>
        </p:txBody>
      </p:sp>
      <p:sp>
        <p:nvSpPr>
          <p:cNvPr id="12" name="Rectangle 11"/>
          <p:cNvSpPr/>
          <p:nvPr/>
        </p:nvSpPr>
        <p:spPr>
          <a:xfrm>
            <a:off x="1091565" y="5463540"/>
            <a:ext cx="8927465" cy="368300"/>
          </a:xfrm>
          <a:prstGeom prst="rect">
            <a:avLst/>
          </a:prstGeom>
        </p:spPr>
        <p:txBody>
          <a:bodyPr wrap="square">
            <a:spAutoFit/>
          </a:bodyPr>
          <a:lstStyle/>
          <a:p>
            <a:r>
              <a:rPr lang="en-US" altLang="zh-CN" b="1" dirty="0">
                <a:solidFill>
                  <a:srgbClr val="000000"/>
                </a:solidFill>
                <a:latin typeface="Lucida Grande"/>
              </a:rPr>
              <a:t>Dataset: </a:t>
            </a:r>
            <a:r>
              <a:rPr lang="en-US" altLang="zh-CN" dirty="0">
                <a:solidFill>
                  <a:srgbClr val="000000"/>
                </a:solidFill>
                <a:latin typeface="Lucida Grande"/>
              </a:rPr>
              <a:t>Learning to Listen: Modeling Non-Deterministic Dyadic Facial Motion</a:t>
            </a:r>
            <a:endParaRPr lang="en-US" altLang="zh-CN" i="0" dirty="0">
              <a:solidFill>
                <a:srgbClr val="000000"/>
              </a:solidFill>
              <a:effectLst/>
              <a:latin typeface="Lucida Gran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lvl="0" algn="ct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Nonverbal Facial Animation Generation</a:t>
            </a:r>
            <a:endPar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1"/>
          <p:cNvSpPr/>
          <p:nvPr/>
        </p:nvSpPr>
        <p:spPr>
          <a:xfrm>
            <a:off x="1428540" y="1907888"/>
            <a:ext cx="4015843" cy="369332"/>
          </a:xfrm>
          <a:prstGeom prst="rect">
            <a:avLst/>
          </a:prstGeom>
        </p:spPr>
        <p:txBody>
          <a:bodyPr wrap="none">
            <a:spAutoFit/>
          </a:bodyPr>
          <a:lstStyle/>
          <a:p>
            <a:r>
              <a:rPr lang="en-US" altLang="zh-CN" dirty="0"/>
              <a:t>Can Language Models Learn to Listen?</a:t>
            </a:r>
            <a:endParaRPr lang="en-US" altLang="zh-CN" dirty="0"/>
          </a:p>
        </p:txBody>
      </p:sp>
      <p:sp>
        <p:nvSpPr>
          <p:cNvPr id="3" name="Arrow: Right 2"/>
          <p:cNvSpPr/>
          <p:nvPr/>
        </p:nvSpPr>
        <p:spPr>
          <a:xfrm>
            <a:off x="5455603" y="1994552"/>
            <a:ext cx="1493520" cy="196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eft Brace 3"/>
          <p:cNvSpPr/>
          <p:nvPr/>
        </p:nvSpPr>
        <p:spPr>
          <a:xfrm>
            <a:off x="7119752" y="1769386"/>
            <a:ext cx="114167" cy="646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Rectangle 4"/>
          <p:cNvSpPr/>
          <p:nvPr/>
        </p:nvSpPr>
        <p:spPr>
          <a:xfrm>
            <a:off x="7265562" y="1769387"/>
            <a:ext cx="2670924" cy="646331"/>
          </a:xfrm>
          <a:prstGeom prst="rect">
            <a:avLst/>
          </a:prstGeom>
        </p:spPr>
        <p:txBody>
          <a:bodyPr wrap="none">
            <a:spAutoFit/>
          </a:bodyPr>
          <a:lstStyle/>
          <a:p>
            <a:r>
              <a:rPr lang="en-US" altLang="zh-CN" dirty="0"/>
              <a:t>From</a:t>
            </a:r>
            <a:r>
              <a:rPr lang="zh-CN" altLang="en-US" dirty="0"/>
              <a:t> </a:t>
            </a:r>
            <a:r>
              <a:rPr lang="en-US" altLang="zh-CN" dirty="0"/>
              <a:t>text but speech</a:t>
            </a:r>
            <a:endParaRPr lang="en-US" altLang="zh-CN" dirty="0"/>
          </a:p>
          <a:p>
            <a:r>
              <a:rPr lang="en-US" altLang="zh-CN" dirty="0"/>
              <a:t>No personality of listener</a:t>
            </a:r>
            <a:endParaRPr lang="en-US" altLang="zh-CN" dirty="0"/>
          </a:p>
        </p:txBody>
      </p:sp>
      <p:sp>
        <p:nvSpPr>
          <p:cNvPr id="6" name="Rectangle 5"/>
          <p:cNvSpPr/>
          <p:nvPr/>
        </p:nvSpPr>
        <p:spPr>
          <a:xfrm>
            <a:off x="1428540" y="3856925"/>
            <a:ext cx="6328207" cy="369332"/>
          </a:xfrm>
          <a:prstGeom prst="rect">
            <a:avLst/>
          </a:prstGeom>
        </p:spPr>
        <p:txBody>
          <a:bodyPr wrap="none">
            <a:spAutoFit/>
          </a:bodyPr>
          <a:lstStyle/>
          <a:p>
            <a:r>
              <a:rPr lang="en-US" altLang="zh-CN" dirty="0">
                <a:solidFill>
                  <a:srgbClr val="040C28"/>
                </a:solidFill>
                <a:latin typeface="Google Sans"/>
              </a:rPr>
              <a:t>Happiness, surprise, contempt, sadness, fear, disgust, and anger</a:t>
            </a:r>
            <a:r>
              <a:rPr lang="en-US" altLang="zh-CN" dirty="0">
                <a:solidFill>
                  <a:srgbClr val="4D5156"/>
                </a:solidFill>
                <a:latin typeface="Google Sans"/>
              </a:rPr>
              <a:t>….</a:t>
            </a:r>
            <a:endParaRPr lang="zh-CN" altLang="en-US" dirty="0"/>
          </a:p>
        </p:txBody>
      </p:sp>
      <p:sp>
        <p:nvSpPr>
          <p:cNvPr id="9" name="Rectangle 8"/>
          <p:cNvSpPr/>
          <p:nvPr/>
        </p:nvSpPr>
        <p:spPr>
          <a:xfrm>
            <a:off x="2027101" y="4354002"/>
            <a:ext cx="2654894" cy="461665"/>
          </a:xfrm>
          <a:prstGeom prst="rect">
            <a:avLst/>
          </a:prstGeom>
        </p:spPr>
        <p:txBody>
          <a:bodyPr wrap="none">
            <a:spAutoFit/>
          </a:bodyPr>
          <a:lstStyle/>
          <a:p>
            <a:r>
              <a:rPr lang="en-US" altLang="zh-CN" sz="2400" b="1" dirty="0"/>
              <a:t>Empathy </a:t>
            </a:r>
            <a:r>
              <a:rPr lang="en-US" altLang="zh-CN" sz="1400" u="sng" dirty="0"/>
              <a:t>2+ Dimensions</a:t>
            </a:r>
            <a:endParaRPr lang="zh-CN" altLang="en-US" b="1" u="sng" dirty="0"/>
          </a:p>
        </p:txBody>
      </p:sp>
      <p:sp>
        <p:nvSpPr>
          <p:cNvPr id="11" name="Plus Sign 10"/>
          <p:cNvSpPr/>
          <p:nvPr/>
        </p:nvSpPr>
        <p:spPr>
          <a:xfrm>
            <a:off x="1549605" y="4401456"/>
            <a:ext cx="380795" cy="3693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6802763" y="5472831"/>
            <a:ext cx="1186030" cy="369332"/>
          </a:xfrm>
          <a:prstGeom prst="rect">
            <a:avLst/>
          </a:prstGeom>
        </p:spPr>
        <p:txBody>
          <a:bodyPr wrap="none">
            <a:spAutoFit/>
          </a:bodyPr>
          <a:lstStyle/>
          <a:p>
            <a:r>
              <a:rPr lang="en-US" altLang="zh-CN" b="1" dirty="0">
                <a:solidFill>
                  <a:srgbClr val="040C28"/>
                </a:solidFill>
                <a:latin typeface="Google Sans"/>
              </a:rPr>
              <a:t>Head Pose</a:t>
            </a:r>
            <a:endParaRPr lang="en-US" altLang="zh-CN" b="1" dirty="0">
              <a:solidFill>
                <a:srgbClr val="040C28"/>
              </a:solidFill>
              <a:latin typeface="Google Sans"/>
            </a:endParaRPr>
          </a:p>
        </p:txBody>
      </p:sp>
      <p:sp>
        <p:nvSpPr>
          <p:cNvPr id="15" name="Rectangle 14"/>
          <p:cNvSpPr/>
          <p:nvPr/>
        </p:nvSpPr>
        <p:spPr>
          <a:xfrm>
            <a:off x="3845540" y="5472831"/>
            <a:ext cx="2513830" cy="369332"/>
          </a:xfrm>
          <a:prstGeom prst="rect">
            <a:avLst/>
          </a:prstGeom>
        </p:spPr>
        <p:txBody>
          <a:bodyPr wrap="none">
            <a:spAutoFit/>
          </a:bodyPr>
          <a:lstStyle/>
          <a:p>
            <a:r>
              <a:rPr lang="en-US" altLang="zh-CN" dirty="0"/>
              <a:t>Degree of identification</a:t>
            </a:r>
            <a:endParaRPr lang="zh-CN" altLang="en-US" dirty="0"/>
          </a:p>
        </p:txBody>
      </p:sp>
      <p:sp>
        <p:nvSpPr>
          <p:cNvPr id="29" name="Rectangle 28"/>
          <p:cNvSpPr/>
          <p:nvPr/>
        </p:nvSpPr>
        <p:spPr>
          <a:xfrm>
            <a:off x="1428539" y="5274095"/>
            <a:ext cx="2007921" cy="646331"/>
          </a:xfrm>
          <a:prstGeom prst="rect">
            <a:avLst/>
          </a:prstGeom>
        </p:spPr>
        <p:txBody>
          <a:bodyPr wrap="square">
            <a:spAutoFit/>
          </a:bodyPr>
          <a:lstStyle/>
          <a:p>
            <a:r>
              <a:rPr lang="en-US" altLang="zh-CN" dirty="0"/>
              <a:t>Comparison with </a:t>
            </a:r>
            <a:r>
              <a:rPr lang="en-US" altLang="zh-CN" b="1" dirty="0"/>
              <a:t>Prediction</a:t>
            </a:r>
            <a:r>
              <a:rPr lang="en-US" altLang="zh-CN" dirty="0"/>
              <a:t> results</a:t>
            </a:r>
            <a:endParaRPr lang="zh-CN" altLang="en-US" dirty="0"/>
          </a:p>
        </p:txBody>
      </p:sp>
      <p:sp>
        <p:nvSpPr>
          <p:cNvPr id="19" name="Arrow: Right 18"/>
          <p:cNvSpPr/>
          <p:nvPr/>
        </p:nvSpPr>
        <p:spPr>
          <a:xfrm>
            <a:off x="3501543" y="5550817"/>
            <a:ext cx="278914"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Arrow: Right 30"/>
          <p:cNvSpPr/>
          <p:nvPr/>
        </p:nvSpPr>
        <p:spPr>
          <a:xfrm>
            <a:off x="6424453" y="5550817"/>
            <a:ext cx="278914"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p:cNvSpPr/>
          <p:nvPr/>
        </p:nvSpPr>
        <p:spPr>
          <a:xfrm>
            <a:off x="1428540" y="3408682"/>
            <a:ext cx="2073003" cy="369332"/>
          </a:xfrm>
          <a:prstGeom prst="rect">
            <a:avLst/>
          </a:prstGeom>
        </p:spPr>
        <p:txBody>
          <a:bodyPr wrap="none">
            <a:spAutoFit/>
          </a:bodyPr>
          <a:lstStyle/>
          <a:p>
            <a:r>
              <a:rPr lang="en-US" altLang="zh-CN" dirty="0"/>
              <a:t>Speech encoder </a:t>
            </a:r>
            <a:r>
              <a:rPr lang="zh-CN" altLang="en-US" dirty="0"/>
              <a:t>→</a:t>
            </a:r>
            <a:endParaRPr lang="zh-CN" altLang="en-US" dirty="0"/>
          </a:p>
        </p:txBody>
      </p:sp>
      <p:cxnSp>
        <p:nvCxnSpPr>
          <p:cNvPr id="22" name="Straight Connector 21"/>
          <p:cNvCxnSpPr/>
          <p:nvPr/>
        </p:nvCxnSpPr>
        <p:spPr>
          <a:xfrm>
            <a:off x="1668092" y="2753360"/>
            <a:ext cx="781118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Arrow: Right 36"/>
          <p:cNvSpPr/>
          <p:nvPr/>
        </p:nvSpPr>
        <p:spPr>
          <a:xfrm>
            <a:off x="7756525" y="4488815"/>
            <a:ext cx="1089660" cy="278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37"/>
          <p:cNvSpPr/>
          <p:nvPr/>
        </p:nvSpPr>
        <p:spPr>
          <a:xfrm>
            <a:off x="9788096" y="4400870"/>
            <a:ext cx="1774460" cy="369332"/>
          </a:xfrm>
          <a:prstGeom prst="rect">
            <a:avLst/>
          </a:prstGeom>
        </p:spPr>
        <p:txBody>
          <a:bodyPr wrap="none">
            <a:spAutoFit/>
          </a:bodyPr>
          <a:lstStyle/>
          <a:p>
            <a:r>
              <a:rPr lang="en-US" altLang="zh-CN" b="1" dirty="0">
                <a:solidFill>
                  <a:srgbClr val="040C28"/>
                </a:solidFill>
                <a:latin typeface="Google Sans"/>
              </a:rPr>
              <a:t>Facial Animation</a:t>
            </a:r>
            <a:endParaRPr lang="en-US" altLang="zh-CN" b="1" dirty="0">
              <a:solidFill>
                <a:srgbClr val="040C28"/>
              </a:solidFill>
              <a:latin typeface="Google Sans"/>
            </a:endParaRPr>
          </a:p>
        </p:txBody>
      </p:sp>
      <p:cxnSp>
        <p:nvCxnSpPr>
          <p:cNvPr id="26" name="Connector: Curved 25"/>
          <p:cNvCxnSpPr>
            <a:stCxn id="38" idx="2"/>
            <a:endCxn id="9" idx="2"/>
          </p:cNvCxnSpPr>
          <p:nvPr/>
        </p:nvCxnSpPr>
        <p:spPr>
          <a:xfrm rot="5400000">
            <a:off x="6992303" y="1133158"/>
            <a:ext cx="45085" cy="7320280"/>
          </a:xfrm>
          <a:prstGeom prst="curvedConnector3">
            <a:avLst>
              <a:gd name="adj1" fmla="val 6274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p:cNvCxnSpPr>
            <a:stCxn id="13" idx="2"/>
            <a:endCxn id="29" idx="2"/>
          </p:cNvCxnSpPr>
          <p:nvPr/>
        </p:nvCxnSpPr>
        <p:spPr>
          <a:xfrm rot="5400000">
            <a:off x="4875008" y="3399655"/>
            <a:ext cx="78263" cy="4963278"/>
          </a:xfrm>
          <a:prstGeom prst="curvedConnector3">
            <a:avLst>
              <a:gd name="adj1" fmla="val 39209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eft Brace 6"/>
          <p:cNvSpPr/>
          <p:nvPr/>
        </p:nvSpPr>
        <p:spPr>
          <a:xfrm>
            <a:off x="9817100" y="5530215"/>
            <a:ext cx="80645" cy="1198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7"/>
          <p:cNvSpPr txBox="1"/>
          <p:nvPr/>
        </p:nvSpPr>
        <p:spPr>
          <a:xfrm>
            <a:off x="10015220" y="5530215"/>
            <a:ext cx="1972945" cy="1198880"/>
          </a:xfrm>
          <a:prstGeom prst="rect">
            <a:avLst/>
          </a:prstGeom>
          <a:noFill/>
        </p:spPr>
        <p:txBody>
          <a:bodyPr wrap="square">
            <a:spAutoFit/>
          </a:bodyPr>
          <a:p>
            <a:r>
              <a:rPr lang="en-US" altLang="zh-CN" b="1" dirty="0"/>
              <a:t>Mesh Emoji</a:t>
            </a:r>
            <a:endParaRPr lang="en-US" altLang="zh-CN" b="1" dirty="0"/>
          </a:p>
          <a:p>
            <a:r>
              <a:rPr lang="en-US" altLang="zh-CN" b="1" dirty="0"/>
              <a:t>Mesh vertex</a:t>
            </a:r>
            <a:endParaRPr lang="en-US" altLang="zh-CN" b="1" dirty="0"/>
          </a:p>
          <a:p>
            <a:r>
              <a:rPr lang="en-US" altLang="zh-CN" b="1" dirty="0"/>
              <a:t>T</a:t>
            </a:r>
            <a:r>
              <a:rPr lang="zh-CN" altLang="en-US" b="1" dirty="0"/>
              <a:t>ri-plane</a:t>
            </a:r>
            <a:endParaRPr lang="zh-CN" altLang="en-US" b="1" dirty="0"/>
          </a:p>
          <a:p>
            <a:r>
              <a:rPr lang="zh-CN" altLang="en-US" b="1" dirty="0"/>
              <a:t>Gauss ball</a:t>
            </a:r>
            <a:endParaRPr lang="zh-CN" altLang="en-US" b="1"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lvl="0" algn="ct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Nonverbal Facial Animation Generation</a:t>
            </a:r>
            <a:endPar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Left Brace 3"/>
          <p:cNvSpPr/>
          <p:nvPr/>
        </p:nvSpPr>
        <p:spPr>
          <a:xfrm>
            <a:off x="1884680" y="2289175"/>
            <a:ext cx="83820" cy="15678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1968500" y="2289175"/>
            <a:ext cx="1972945" cy="1568450"/>
          </a:xfrm>
          <a:prstGeom prst="rect">
            <a:avLst/>
          </a:prstGeom>
          <a:noFill/>
        </p:spPr>
        <p:txBody>
          <a:bodyPr wrap="square">
            <a:spAutoFit/>
          </a:bodyPr>
          <a:lstStyle/>
          <a:p>
            <a:r>
              <a:rPr lang="en-US" altLang="zh-CN" sz="2400" b="1" dirty="0"/>
              <a:t>M</a:t>
            </a:r>
            <a:r>
              <a:rPr lang="en-US" altLang="zh-CN" sz="2400" b="1" dirty="0"/>
              <a:t>esh Emoji</a:t>
            </a:r>
            <a:endParaRPr lang="en-US" altLang="zh-CN" sz="2400" b="1" dirty="0"/>
          </a:p>
          <a:p>
            <a:r>
              <a:rPr lang="en-US" altLang="zh-CN" sz="2400" b="1" dirty="0"/>
              <a:t>M</a:t>
            </a:r>
            <a:r>
              <a:rPr lang="en-US" altLang="zh-CN" sz="2400" b="1" dirty="0"/>
              <a:t>esh vertex</a:t>
            </a:r>
            <a:endParaRPr lang="en-US" altLang="zh-CN" sz="2400" b="1" dirty="0"/>
          </a:p>
          <a:p>
            <a:r>
              <a:rPr lang="en-US" altLang="zh-CN" sz="2400" b="1" dirty="0"/>
              <a:t>T</a:t>
            </a:r>
            <a:r>
              <a:rPr lang="zh-CN" altLang="en-US" sz="2400" b="1" dirty="0"/>
              <a:t>ri-plane</a:t>
            </a:r>
            <a:endParaRPr lang="zh-CN" altLang="en-US" sz="2400" b="1" dirty="0"/>
          </a:p>
          <a:p>
            <a:r>
              <a:rPr lang="zh-CN" altLang="en-US" sz="2400" b="1" dirty="0"/>
              <a:t>Gauss ball</a:t>
            </a:r>
            <a:endParaRPr lang="zh-CN" altLang="en-US" sz="2400" b="1" dirty="0"/>
          </a:p>
        </p:txBody>
      </p:sp>
      <p:sp>
        <p:nvSpPr>
          <p:cNvPr id="2" name="Text Box 1"/>
          <p:cNvSpPr txBox="1"/>
          <p:nvPr/>
        </p:nvSpPr>
        <p:spPr>
          <a:xfrm>
            <a:off x="0" y="6551295"/>
            <a:ext cx="6134735" cy="306705"/>
          </a:xfrm>
          <a:prstGeom prst="rect">
            <a:avLst/>
          </a:prstGeom>
          <a:noFill/>
        </p:spPr>
        <p:txBody>
          <a:bodyPr wrap="square" rtlCol="0">
            <a:spAutoFit/>
          </a:bodyPr>
          <a:p>
            <a:r>
              <a:rPr lang="en-US" sz="1400"/>
              <a:t>Gaussian Head Avatar: Ultra High-fidelity Head Avatar via Dynamic Gaussians</a:t>
            </a:r>
            <a:endParaRPr lang="en-US" sz="1400"/>
          </a:p>
        </p:txBody>
      </p:sp>
      <p:sp>
        <p:nvSpPr>
          <p:cNvPr id="3" name="Text Box 2"/>
          <p:cNvSpPr txBox="1"/>
          <p:nvPr/>
        </p:nvSpPr>
        <p:spPr>
          <a:xfrm>
            <a:off x="4733925" y="2289175"/>
            <a:ext cx="6125210" cy="3138170"/>
          </a:xfrm>
          <a:prstGeom prst="rect">
            <a:avLst/>
          </a:prstGeom>
          <a:noFill/>
        </p:spPr>
        <p:txBody>
          <a:bodyPr wrap="square" rtlCol="0">
            <a:spAutoFit/>
          </a:bodyPr>
          <a:p>
            <a:pPr marL="342900" indent="-342900">
              <a:buAutoNum type="arabicPeriod"/>
            </a:pPr>
            <a:r>
              <a:rPr lang="zh-CN" altLang="en-US"/>
              <a:t>表情机的结果会更加令人满意，但是其维度较低，很多表情由于表情机有限，所以无法生成，同时结果也缺乏</a:t>
            </a:r>
            <a:r>
              <a:rPr lang="zh-CN" altLang="en-US"/>
              <a:t>个体差异性。</a:t>
            </a:r>
            <a:endParaRPr lang="zh-CN" altLang="en-US"/>
          </a:p>
          <a:p>
            <a:pPr marL="342900" indent="-342900">
              <a:buAutoNum type="arabicPeriod"/>
            </a:pPr>
            <a:r>
              <a:rPr lang="zh-CN" altLang="en-US"/>
              <a:t>顶点作为</a:t>
            </a:r>
            <a:r>
              <a:rPr lang="en-US" altLang="zh-CN"/>
              <a:t>baseline</a:t>
            </a:r>
            <a:r>
              <a:rPr lang="zh-CN" altLang="en-US"/>
              <a:t>是业界比较多的做法，有丰富的代码可以参考，但其缺点也很明显，低成本的数据集以及缺乏生动和</a:t>
            </a:r>
            <a:r>
              <a:rPr lang="zh-CN" altLang="en-US"/>
              <a:t>细节的</a:t>
            </a:r>
            <a:r>
              <a:rPr lang="zh-CN" altLang="en-US"/>
              <a:t>表情。</a:t>
            </a:r>
            <a:endParaRPr lang="zh-CN" altLang="en-US"/>
          </a:p>
          <a:p>
            <a:pPr marL="342900" indent="-342900">
              <a:buAutoNum type="arabicPeriod"/>
            </a:pPr>
            <a:r>
              <a:rPr lang="en-US" altLang="zh-CN"/>
              <a:t>NeRF</a:t>
            </a:r>
            <a:r>
              <a:rPr lang="zh-CN" altLang="en-US"/>
              <a:t>的</a:t>
            </a:r>
            <a:r>
              <a:rPr lang="en-US" altLang="zh-CN"/>
              <a:t>baseline</a:t>
            </a:r>
            <a:r>
              <a:rPr lang="zh-CN" altLang="en-US"/>
              <a:t>，结果十分令人满意，但是数据集缺乏并且成本很高，录制需要多摄像头同步，每帧渲染也需要大量的算</a:t>
            </a:r>
            <a:r>
              <a:rPr lang="zh-CN" altLang="en-US"/>
              <a:t>力。</a:t>
            </a:r>
            <a:endParaRPr lang="zh-CN" altLang="en-US"/>
          </a:p>
          <a:p>
            <a:pPr marL="342900" indent="-342900">
              <a:buAutoNum type="arabicPeriod"/>
            </a:pPr>
            <a:r>
              <a:rPr lang="zh-CN" altLang="en-US"/>
              <a:t>很新的方向，工作很少，如果尝试会很容易被接受。但是同样的成本很高，而且效果不一定比</a:t>
            </a:r>
            <a:r>
              <a:rPr lang="en-US" altLang="zh-CN"/>
              <a:t>tri-plane</a:t>
            </a:r>
            <a:r>
              <a:rPr lang="zh-CN" altLang="en-US"/>
              <a:t>更好。</a:t>
            </a:r>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RW</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1"/>
          <p:cNvSpPr/>
          <p:nvPr/>
        </p:nvSpPr>
        <p:spPr>
          <a:xfrm>
            <a:off x="757980" y="1622668"/>
            <a:ext cx="10676040" cy="4616648"/>
          </a:xfrm>
          <a:prstGeom prst="rect">
            <a:avLst/>
          </a:prstGeom>
        </p:spPr>
        <p:txBody>
          <a:bodyPr wrap="square">
            <a:spAutoFit/>
          </a:bodyPr>
          <a:lstStyle/>
          <a:p>
            <a:r>
              <a:rPr lang="zh-CN" altLang="en-US" sz="1400" dirty="0"/>
              <a:t>Conversational dynamics Works on animating conversa- tional avatars traditionally involved crafting rule-based de- signs on lab-captured motion data [8, 20, 25, 3, 43], which often limit the variety of captured gestures, or rely on sim- plifying assumptions for motion generation that do not hold for in-the-wild data. As a result, several data-driven ap- proaches were proposed for tasks such as predicting the head pose of the speaker and listener [21], turn taking [28, 1], and single-frame facial expressions that summarize the se- quence [26, 36]. While these methods focus on a narrow aspect of modeling social dynamics, our approach captures the natural complexity of interactions by considering the full range of facial expressions and head rotations. </a:t>
            </a:r>
            <a:endParaRPr lang="zh-CN" altLang="en-US" sz="1400" dirty="0"/>
          </a:p>
          <a:p>
            <a:endParaRPr lang="zh-CN" altLang="en-US" sz="1400" dirty="0"/>
          </a:p>
          <a:p>
            <a:r>
              <a:rPr lang="zh-CN" altLang="en-US" sz="1400" dirty="0"/>
              <a:t>More recently, there have been works on modeling a speaker’s fine-grain motion generation conditioned on au- dio [27, 19], [12] text, or both audio and text [30]. However, all these works focus on modeling monadic conversational settings where the goal is to output speaker motion that directly matches the input signals. In contrast, [15, 27, 35, 50] model cross-person, dyadic interactions by predicting the lis- tener’s 2D [15] or 3D motion [27, 35, 50]. Yet all these prior works condition the listener’s response on the speaker’s mo- tion and audio. In addition, [50] relies on a one-bit semantic affect conditioning that signifies whether the synthesized lis- tener should have a positive, negative, or neutral response. In contrast, we focus on demonstrating that semantically meaningful and temporally realistic responses that correspond to a given speaker are possible from a text-only context. </a:t>
            </a:r>
            <a:endParaRPr lang="zh-CN" altLang="en-US" sz="1400" dirty="0"/>
          </a:p>
          <a:p>
            <a:endParaRPr lang="zh-CN" altLang="en-US" sz="1400" dirty="0"/>
          </a:p>
          <a:p>
            <a:r>
              <a:rPr lang="zh-CN" altLang="en-US" sz="1400" dirty="0"/>
              <a:t>Most related to our work is [18], which explicitly models the semantics within a conversation. By prompting GPT3 [6] with a predefined goal and text of the speaker, [18] obtains visual details of the listener from which they train a model to retrieve listener clips that most closely match this de- scription within their dataset. Rather than taking the full input text at once, our model ingests time-aligned text and autoregressively outputs corresponding 3D listener motion. Additionally, we generate raw 3D motion rather than pick- ing from existing clips, which allows us to derive motion that does not exist in the training set. All these differences allow us to model both semantics and temporally realistic responses in dyadic conversations.</a:t>
            </a:r>
            <a:endParaRPr lang="zh-CN" altLang="en-US" sz="14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KYBER</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descr="Kyb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1" y="2278214"/>
            <a:ext cx="4504598" cy="167526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695964" y="3104922"/>
            <a:ext cx="3499771" cy="3416320"/>
          </a:xfrm>
          <a:prstGeom prst="rect">
            <a:avLst/>
          </a:prstGeom>
          <a:noFill/>
        </p:spPr>
        <p:txBody>
          <a:bodyPr wrap="square">
            <a:spAutoFit/>
          </a:bodyPr>
          <a:lstStyle/>
          <a:p>
            <a:r>
              <a:rPr lang="en-US" altLang="zh-CN" sz="2400" b="1" i="1" dirty="0">
                <a:latin typeface="KaTeX_Math"/>
              </a:rPr>
              <a:t>CRYSTALS-</a:t>
            </a:r>
            <a:r>
              <a:rPr lang="en-US" altLang="zh-CN" sz="2400" b="1" i="1" dirty="0" err="1">
                <a:latin typeface="KaTeX_Math"/>
              </a:rPr>
              <a:t>Kyber</a:t>
            </a:r>
            <a:endParaRPr lang="en-US" altLang="zh-CN" sz="2400" b="1" i="1" dirty="0">
              <a:latin typeface="KaTeX_Math"/>
            </a:endParaRPr>
          </a:p>
          <a:p>
            <a:endParaRPr lang="en-US" altLang="zh-CN" sz="2400" i="1" dirty="0">
              <a:latin typeface="KaTeX_Math"/>
            </a:endParaRPr>
          </a:p>
          <a:p>
            <a:r>
              <a:rPr lang="en-US" altLang="zh-CN" sz="2400" i="1" dirty="0">
                <a:latin typeface="KaTeX_Math"/>
              </a:rPr>
              <a:t>Learning with Errors</a:t>
            </a:r>
            <a:endParaRPr lang="en-US" altLang="zh-CN" sz="2400" i="1" dirty="0">
              <a:latin typeface="KaTeX_Math"/>
            </a:endParaRPr>
          </a:p>
          <a:p>
            <a:r>
              <a:rPr lang="en-US" altLang="zh-CN" sz="2400" i="1" dirty="0">
                <a:latin typeface="KaTeX_Math"/>
              </a:rPr>
              <a:t>Polynomials-Ring</a:t>
            </a:r>
            <a:endParaRPr lang="en-US" altLang="zh-CN" sz="2400" i="1" dirty="0">
              <a:latin typeface="KaTeX_Math"/>
            </a:endParaRPr>
          </a:p>
          <a:p>
            <a:r>
              <a:rPr lang="en-US" altLang="zh-CN" sz="2400" b="1" i="1" dirty="0">
                <a:latin typeface="KaTeX_Math"/>
              </a:rPr>
              <a:t>t=</a:t>
            </a:r>
            <a:r>
              <a:rPr lang="en-US" altLang="zh-CN" sz="2400" b="1" i="1" dirty="0" err="1">
                <a:latin typeface="KaTeX_Math"/>
              </a:rPr>
              <a:t>As+e</a:t>
            </a:r>
            <a:endParaRPr lang="en-US" altLang="zh-CN" sz="2400" b="1" i="1" dirty="0">
              <a:latin typeface="KaTeX_Math"/>
            </a:endParaRPr>
          </a:p>
          <a:p>
            <a:endParaRPr lang="en-US" altLang="zh-CN" sz="2400" i="1" dirty="0">
              <a:latin typeface="KaTeX_Math"/>
            </a:endParaRPr>
          </a:p>
          <a:p>
            <a:pPr algn="l">
              <a:buFont typeface="Arial" panose="020B0604020202020204" pitchFamily="34" charset="0"/>
              <a:buChar char="•"/>
            </a:pPr>
            <a:r>
              <a:rPr lang="en-US" altLang="zh-CN" sz="2400" i="1" dirty="0">
                <a:latin typeface="KaTeX_Math"/>
              </a:rPr>
              <a:t>Private key: </a:t>
            </a:r>
            <a:r>
              <a:rPr lang="en-US" altLang="zh-CN" sz="2400" b="1" i="1" dirty="0">
                <a:latin typeface="KaTeX_Math"/>
              </a:rPr>
              <a:t>s</a:t>
            </a:r>
            <a:endParaRPr lang="en-US" altLang="zh-CN" sz="2400" b="1" i="1" dirty="0">
              <a:latin typeface="KaTeX_Math"/>
            </a:endParaRPr>
          </a:p>
          <a:p>
            <a:pPr algn="l">
              <a:buFont typeface="Arial" panose="020B0604020202020204" pitchFamily="34" charset="0"/>
              <a:buChar char="•"/>
            </a:pPr>
            <a:r>
              <a:rPr lang="en-US" altLang="zh-CN" sz="2400" i="1" dirty="0">
                <a:latin typeface="KaTeX_Math"/>
              </a:rPr>
              <a:t>Public key: </a:t>
            </a:r>
            <a:r>
              <a:rPr lang="en-US" altLang="zh-CN" sz="2400" b="1" i="1" dirty="0">
                <a:latin typeface="KaTeX_Math"/>
              </a:rPr>
              <a:t>(</a:t>
            </a:r>
            <a:r>
              <a:rPr lang="en-US" altLang="zh-CN" sz="2400" b="1" i="1" dirty="0" err="1">
                <a:latin typeface="KaTeX_Math"/>
              </a:rPr>
              <a:t>A,t</a:t>
            </a:r>
            <a:r>
              <a:rPr lang="en-US" altLang="zh-CN" sz="2400" b="1" i="1" dirty="0">
                <a:latin typeface="KaTeX_Math"/>
              </a:rPr>
              <a:t>)</a:t>
            </a:r>
            <a:endParaRPr lang="en-US" altLang="zh-CN" sz="2400" b="1" i="1" dirty="0">
              <a:latin typeface="KaTeX_Math"/>
            </a:endParaRPr>
          </a:p>
          <a:p>
            <a:endParaRPr lang="zh-CN" altLang="en-US" sz="2400" dirty="0"/>
          </a:p>
        </p:txBody>
      </p:sp>
      <p:sp>
        <p:nvSpPr>
          <p:cNvPr id="10" name="文本框 9"/>
          <p:cNvSpPr txBox="1"/>
          <p:nvPr/>
        </p:nvSpPr>
        <p:spPr>
          <a:xfrm>
            <a:off x="1695964" y="1742130"/>
            <a:ext cx="4825920" cy="954107"/>
          </a:xfrm>
          <a:prstGeom prst="rect">
            <a:avLst/>
          </a:prstGeom>
          <a:noFill/>
        </p:spPr>
        <p:txBody>
          <a:bodyPr wrap="square">
            <a:spAutoFit/>
          </a:bodyPr>
          <a:lstStyle/>
          <a:p>
            <a:pPr algn="l"/>
            <a:r>
              <a:rPr lang="en-US" altLang="zh-CN" sz="2800" b="1" i="0" dirty="0">
                <a:solidFill>
                  <a:srgbClr val="2E3743"/>
                </a:solidFill>
                <a:effectLst/>
                <a:latin typeface="Roboto Slab" panose="020F0502020204030204" pitchFamily="2" charset="0"/>
              </a:rPr>
              <a:t>Module-Lattice-Based </a:t>
            </a:r>
            <a:endParaRPr lang="en-US" altLang="zh-CN" sz="2800" b="1" i="0" dirty="0">
              <a:solidFill>
                <a:srgbClr val="2E3743"/>
              </a:solidFill>
              <a:effectLst/>
              <a:latin typeface="Roboto Slab" panose="020F0502020204030204" pitchFamily="2" charset="0"/>
            </a:endParaRPr>
          </a:p>
          <a:p>
            <a:pPr algn="l"/>
            <a:r>
              <a:rPr lang="en-US" altLang="zh-CN" sz="2800" b="1" i="0" dirty="0">
                <a:solidFill>
                  <a:srgbClr val="2E3743"/>
                </a:solidFill>
                <a:effectLst/>
                <a:latin typeface="Roboto Slab" panose="020F0502020204030204" pitchFamily="2" charset="0"/>
              </a:rPr>
              <a:t>Public-Key </a:t>
            </a:r>
            <a:r>
              <a:rPr lang="en-US" altLang="zh-CN" sz="2800" b="1" dirty="0">
                <a:solidFill>
                  <a:srgbClr val="2E3743"/>
                </a:solidFill>
                <a:latin typeface="Roboto Slab" panose="020F0502020204030204" pitchFamily="2" charset="0"/>
              </a:rPr>
              <a:t>C</a:t>
            </a:r>
            <a:r>
              <a:rPr lang="en-US" altLang="zh-CN" sz="2800" b="1" i="0" dirty="0">
                <a:solidFill>
                  <a:srgbClr val="2E3743"/>
                </a:solidFill>
                <a:effectLst/>
                <a:latin typeface="Roboto Slab" panose="020F0502020204030204" pitchFamily="2" charset="0"/>
              </a:rPr>
              <a:t>ryptography</a:t>
            </a:r>
            <a:endParaRPr lang="en-US" altLang="zh-CN" sz="2800" b="1" i="0" dirty="0">
              <a:solidFill>
                <a:srgbClr val="2E3743"/>
              </a:solidFill>
              <a:effectLst/>
              <a:latin typeface="Roboto Slab" panose="020F0502020204030204" pitchFamily="2" charset="0"/>
            </a:endParaRPr>
          </a:p>
        </p:txBody>
      </p:sp>
      <p:sp>
        <p:nvSpPr>
          <p:cNvPr id="12" name="双括号 11"/>
          <p:cNvSpPr/>
          <p:nvPr/>
        </p:nvSpPr>
        <p:spPr>
          <a:xfrm>
            <a:off x="7992664" y="4253115"/>
            <a:ext cx="1987547" cy="163515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6521884" y="4541364"/>
            <a:ext cx="782072" cy="1015663"/>
          </a:xfrm>
          <a:prstGeom prst="rect">
            <a:avLst/>
          </a:prstGeom>
          <a:noFill/>
        </p:spPr>
        <p:txBody>
          <a:bodyPr wrap="square">
            <a:spAutoFit/>
          </a:bodyPr>
          <a:lstStyle/>
          <a:p>
            <a:r>
              <a:rPr kumimoji="0" lang="en-US" altLang="zh-CN" sz="6000" b="1" i="1" u="none" strike="noStrike" kern="1200" cap="none" spc="0" normalizeH="0" baseline="0" noProof="0" dirty="0">
                <a:ln>
                  <a:noFill/>
                </a:ln>
                <a:solidFill>
                  <a:prstClr val="black"/>
                </a:solidFill>
                <a:effectLst/>
                <a:uLnTx/>
                <a:uFillTx/>
                <a:latin typeface="KaTeX_Math"/>
                <a:ea typeface="等线" panose="02010600030101010101" charset="-122"/>
                <a:cs typeface="+mn-cs"/>
              </a:rPr>
              <a:t>A</a:t>
            </a:r>
            <a:endParaRPr lang="zh-CN" altLang="en-US" sz="4800" dirty="0"/>
          </a:p>
        </p:txBody>
      </p:sp>
      <p:sp>
        <p:nvSpPr>
          <p:cNvPr id="17" name="文本框 16"/>
          <p:cNvSpPr txBox="1"/>
          <p:nvPr/>
        </p:nvSpPr>
        <p:spPr>
          <a:xfrm>
            <a:off x="8166843" y="4101195"/>
            <a:ext cx="1639187" cy="1938992"/>
          </a:xfrm>
          <a:prstGeom prst="rect">
            <a:avLst/>
          </a:prstGeom>
          <a:noFill/>
        </p:spPr>
        <p:txBody>
          <a:bodyPr wrap="square">
            <a:spAutoFit/>
          </a:bodyPr>
          <a:lstStyle/>
          <a:p>
            <a:r>
              <a:rPr kumimoji="0" lang="en-US" altLang="zh-CN" sz="6000" b="1" i="1" u="none" strike="noStrike" kern="1200" cap="none" spc="0" normalizeH="0" baseline="0" noProof="0" dirty="0">
                <a:ln>
                  <a:noFill/>
                </a:ln>
                <a:solidFill>
                  <a:prstClr val="black"/>
                </a:solidFill>
                <a:effectLst/>
                <a:uLnTx/>
                <a:uFillTx/>
                <a:latin typeface="KaTeX_Math"/>
                <a:ea typeface="等线" panose="02010600030101010101" charset="-122"/>
                <a:cs typeface="+mn-cs"/>
              </a:rPr>
              <a:t>a   b</a:t>
            </a:r>
            <a:endParaRPr kumimoji="0" lang="en-US" altLang="zh-CN" sz="6000" b="1" i="1" u="none" strike="noStrike" kern="1200" cap="none" spc="0" normalizeH="0" baseline="0" noProof="0" dirty="0">
              <a:ln>
                <a:noFill/>
              </a:ln>
              <a:solidFill>
                <a:prstClr val="black"/>
              </a:solidFill>
              <a:effectLst/>
              <a:uLnTx/>
              <a:uFillTx/>
              <a:latin typeface="KaTeX_Math"/>
              <a:ea typeface="等线" panose="02010600030101010101" charset="-122"/>
              <a:cs typeface="+mn-cs"/>
            </a:endParaRPr>
          </a:p>
          <a:p>
            <a:r>
              <a:rPr lang="en-US" altLang="zh-CN" sz="6000" b="1" i="1" dirty="0">
                <a:solidFill>
                  <a:prstClr val="black"/>
                </a:solidFill>
                <a:latin typeface="KaTeX_Math"/>
                <a:ea typeface="等线" panose="02010600030101010101" charset="-122"/>
              </a:rPr>
              <a:t>c   d</a:t>
            </a:r>
            <a:endParaRPr lang="zh-CN" altLang="en-US" sz="4800" dirty="0"/>
          </a:p>
        </p:txBody>
      </p:sp>
      <p:sp>
        <p:nvSpPr>
          <p:cNvPr id="18" name="等号 17"/>
          <p:cNvSpPr/>
          <p:nvPr/>
        </p:nvSpPr>
        <p:spPr>
          <a:xfrm>
            <a:off x="7165802" y="4868262"/>
            <a:ext cx="688708" cy="40485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32" name="Picture 8" descr="NIS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214" y="1286098"/>
            <a:ext cx="4537538" cy="1080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Random-Block Mapping</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757980" y="1668352"/>
            <a:ext cx="5698127" cy="4397959"/>
          </a:xfrm>
          <a:prstGeom prst="rect">
            <a:avLst/>
          </a:prstGeom>
        </p:spPr>
      </p:pic>
      <p:pic>
        <p:nvPicPr>
          <p:cNvPr id="11" name="图片 10"/>
          <p:cNvPicPr>
            <a:picLocks noChangeAspect="1"/>
          </p:cNvPicPr>
          <p:nvPr/>
        </p:nvPicPr>
        <p:blipFill>
          <a:blip r:embed="rId2"/>
          <a:stretch>
            <a:fillRect/>
          </a:stretch>
        </p:blipFill>
        <p:spPr>
          <a:xfrm>
            <a:off x="6713599" y="3618386"/>
            <a:ext cx="4800600" cy="2447925"/>
          </a:xfrm>
          <a:prstGeom prst="rect">
            <a:avLst/>
          </a:prstGeom>
        </p:spPr>
      </p:pic>
      <p:sp>
        <p:nvSpPr>
          <p:cNvPr id="23" name="文本框 22"/>
          <p:cNvSpPr txBox="1"/>
          <p:nvPr/>
        </p:nvSpPr>
        <p:spPr>
          <a:xfrm>
            <a:off x="9182068" y="2561409"/>
            <a:ext cx="2632053" cy="707886"/>
          </a:xfrm>
          <a:prstGeom prst="rect">
            <a:avLst/>
          </a:prstGeom>
          <a:noFill/>
        </p:spPr>
        <p:txBody>
          <a:bodyPr wrap="square">
            <a:spAutoFit/>
          </a:bodyPr>
          <a:lstStyle/>
          <a:p>
            <a:r>
              <a:rPr kumimoji="0" lang="en-US" altLang="zh-CN" sz="4000" b="1" i="1" u="none" strike="noStrike" kern="1200" cap="none" spc="0" normalizeH="0" baseline="0" noProof="0" dirty="0">
                <a:ln>
                  <a:noFill/>
                </a:ln>
                <a:solidFill>
                  <a:prstClr val="black"/>
                </a:solidFill>
                <a:effectLst/>
                <a:uLnTx/>
                <a:uFillTx/>
                <a:latin typeface="KaTeX_Math"/>
                <a:ea typeface="等线" panose="02010600030101010101" charset="-122"/>
                <a:cs typeface="+mn-cs"/>
              </a:rPr>
              <a:t>Matrix A</a:t>
            </a:r>
            <a:endParaRPr lang="zh-CN" altLang="en-US" sz="3200" dirty="0"/>
          </a:p>
        </p:txBody>
      </p:sp>
      <p:sp>
        <p:nvSpPr>
          <p:cNvPr id="24" name="圆柱体 23"/>
          <p:cNvSpPr/>
          <p:nvPr/>
        </p:nvSpPr>
        <p:spPr>
          <a:xfrm>
            <a:off x="6901841" y="1567832"/>
            <a:ext cx="1517142" cy="887269"/>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Information</a:t>
            </a:r>
            <a:endParaRPr lang="zh-CN" altLang="en-US" dirty="0"/>
          </a:p>
        </p:txBody>
      </p:sp>
      <p:cxnSp>
        <p:nvCxnSpPr>
          <p:cNvPr id="26" name="连接符: 曲线 25"/>
          <p:cNvCxnSpPr>
            <a:stCxn id="24" idx="4"/>
            <a:endCxn id="23" idx="0"/>
          </p:cNvCxnSpPr>
          <p:nvPr/>
        </p:nvCxnSpPr>
        <p:spPr>
          <a:xfrm>
            <a:off x="8418983" y="2011467"/>
            <a:ext cx="2079112" cy="5499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4" name="图片 3"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8286" y="979321"/>
            <a:ext cx="7993411" cy="5871658"/>
          </a:xfrm>
          <a:prstGeom prst="rect">
            <a:avLst/>
          </a:prstGeom>
        </p:spPr>
      </p:pic>
      <p:sp>
        <p:nvSpPr>
          <p:cNvPr id="2" name="文本框 1"/>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Overview of Coconut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5071730" y="2213540"/>
            <a:ext cx="6601443" cy="880745"/>
            <a:chOff x="368120" y="2521258"/>
            <a:chExt cx="3285476" cy="880745"/>
          </a:xfrm>
        </p:grpSpPr>
        <p:sp>
          <p:nvSpPr>
            <p:cNvPr id="4" name="矩形 3"/>
            <p:cNvSpPr/>
            <p:nvPr/>
          </p:nvSpPr>
          <p:spPr>
            <a:xfrm>
              <a:off x="368120" y="2521258"/>
              <a:ext cx="3285476" cy="76841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rPr>
                <a:t>My Previous </a:t>
              </a:r>
              <a:r>
                <a:rPr lang="en-US" altLang="zh-CN" sz="4000" b="1" dirty="0">
                  <a:solidFill>
                    <a:srgbClr val="365FAA"/>
                  </a:solidFill>
                  <a:latin typeface="微软雅黑" panose="020B0503020204020204" charset="-122"/>
                  <a:ea typeface="微软雅黑" panose="020B0503020204020204" charset="-122"/>
                </a:rPr>
                <a:t>R</a:t>
              </a:r>
              <a:r>
                <a:rPr kumimoji="0" lang="en-US" altLang="zh-CN" sz="4000" b="1" i="0" u="none" strike="noStrike" kern="1200" cap="none" spc="0" normalizeH="0" baseline="0" noProof="0" dirty="0" err="1">
                  <a:ln>
                    <a:noFill/>
                  </a:ln>
                  <a:solidFill>
                    <a:srgbClr val="365FAA"/>
                  </a:solidFill>
                  <a:effectLst/>
                  <a:uLnTx/>
                  <a:uFillTx/>
                  <a:latin typeface="微软雅黑" panose="020B0503020204020204" charset="-122"/>
                  <a:ea typeface="微软雅黑" panose="020B0503020204020204" charset="-122"/>
                  <a:cs typeface="+mn-cs"/>
                </a:rPr>
                <a:t>esearch</a:t>
              </a:r>
              <a:endPar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endParaRPr>
            </a:p>
          </p:txBody>
        </p:sp>
        <p:cxnSp>
          <p:nvCxnSpPr>
            <p:cNvPr id="9" name="直接连接符 8"/>
            <p:cNvCxnSpPr/>
            <p:nvPr/>
          </p:nvCxnSpPr>
          <p:spPr>
            <a:xfrm>
              <a:off x="907676" y="3402003"/>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6" name="图片 5" descr="图片包含 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0066" y="703350"/>
            <a:ext cx="8021035" cy="5892604"/>
          </a:xfrm>
          <a:prstGeom prst="rect">
            <a:avLst/>
          </a:prstGeom>
        </p:spPr>
      </p:pic>
      <p:sp>
        <p:nvSpPr>
          <p:cNvPr id="2" name="文本框 1"/>
          <p:cNvSpPr txBox="1"/>
          <p:nvPr/>
        </p:nvSpPr>
        <p:spPr>
          <a:xfrm>
            <a:off x="263344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ractical</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Scenarios</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9" name="文本框 8"/>
          <p:cNvSpPr txBox="1"/>
          <p:nvPr/>
        </p:nvSpPr>
        <p:spPr>
          <a:xfrm>
            <a:off x="1779181" y="760193"/>
            <a:ext cx="8633637"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Coconut-ID:</a:t>
            </a:r>
            <a:endParaRPr kumimoji="0" lang="en-US" altLang="zh-CN" sz="4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algn="ctr">
              <a:defRPr/>
            </a:pPr>
            <a:r>
              <a:rPr lang="en-US" altLang="zh-CN" sz="2400" dirty="0">
                <a:latin typeface="Arial" panose="020B0604020202020204" pitchFamily="34" charset="0"/>
                <a:ea typeface="宋体" panose="02010600030101010101" pitchFamily="2" charset="-122"/>
              </a:rPr>
              <a:t>Biometric-Based Key </a:t>
            </a:r>
            <a:r>
              <a:rPr lang="zh-CN" altLang="en-US" sz="2400" dirty="0">
                <a:latin typeface="Arial" panose="020B0604020202020204" pitchFamily="34" charset="0"/>
                <a:ea typeface="宋体" panose="02010600030101010101" pitchFamily="2" charset="-122"/>
              </a:rPr>
              <a:t>generation </a:t>
            </a:r>
            <a:r>
              <a:rPr lang="en-US" altLang="zh-CN" sz="2400" dirty="0">
                <a:latin typeface="Arial" panose="020B0604020202020204" pitchFamily="34" charset="0"/>
                <a:ea typeface="宋体" panose="02010600030101010101" pitchFamily="2" charset="-122"/>
              </a:rPr>
              <a:t>and Self-sovereign identity</a:t>
            </a:r>
            <a:endParaRPr lang="zh-CN" altLang="en-US" sz="2400" dirty="0">
              <a:latin typeface="Arial" panose="020B0604020202020204" pitchFamily="34" charset="0"/>
              <a:ea typeface="宋体" panose="02010600030101010101" pitchFamily="2" charset="-122"/>
            </a:endParaRPr>
          </a:p>
        </p:txBody>
      </p:sp>
      <p:sp>
        <p:nvSpPr>
          <p:cNvPr id="12" name="文本框 11"/>
          <p:cNvSpPr txBox="1"/>
          <p:nvPr/>
        </p:nvSpPr>
        <p:spPr>
          <a:xfrm>
            <a:off x="6706170" y="2411855"/>
            <a:ext cx="5254299" cy="3477875"/>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User applies for digital identity</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Generate Biometric-Based Key</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Issuer authenticate user identity</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Issue signed verifiable credential</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endParaRPr lang="zh-CN" altLang="en-US"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User generate verifiable presentations</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User encrypt via private key</a:t>
            </a:r>
            <a:endParaRPr lang="en-US" altLang="zh-CN" sz="2000" b="1" dirty="0">
              <a:latin typeface="Arial" panose="020B0604020202020204" pitchFamily="34" charset="0"/>
              <a:ea typeface="宋体" panose="02010600030101010101" pitchFamily="2" charset="-122"/>
            </a:endParaRPr>
          </a:p>
          <a:p>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Verifier verifies Issuer and VP</a:t>
            </a:r>
            <a:endParaRPr lang="en-US" altLang="zh-CN" sz="2000" b="1"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Arial" panose="020B0604020202020204" pitchFamily="34" charset="0"/>
                <a:ea typeface="宋体" panose="02010600030101010101" pitchFamily="2" charset="-122"/>
              </a:rPr>
              <a:t>Verifier authenticate user identity</a:t>
            </a:r>
            <a:endParaRPr lang="en-US" altLang="zh-CN" sz="2000" b="1" dirty="0">
              <a:latin typeface="Arial" panose="020B0604020202020204" pitchFamily="34" charset="0"/>
              <a:ea typeface="宋体" panose="0201060003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531" y="2300896"/>
            <a:ext cx="6474639" cy="3699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 Design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Picture 2" descr="干货|详解EEG脑电原理及两种主流脑电设备对比- 赢富仪器-上海心理人因|生物力学|驾驶行为研究设备一站式解决方案提供者"/>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1884" y="5187816"/>
            <a:ext cx="2239278" cy="1500743"/>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p:cNvSpPr/>
          <p:nvPr/>
        </p:nvSpPr>
        <p:spPr>
          <a:xfrm>
            <a:off x="2433214" y="3974900"/>
            <a:ext cx="1513204" cy="102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Flowchart: Manual Operation 7"/>
          <p:cNvSpPr/>
          <p:nvPr/>
        </p:nvSpPr>
        <p:spPr>
          <a:xfrm rot="16200000">
            <a:off x="4038508" y="3468202"/>
            <a:ext cx="1048215" cy="108876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Rectangle 9"/>
          <p:cNvSpPr/>
          <p:nvPr/>
        </p:nvSpPr>
        <p:spPr>
          <a:xfrm>
            <a:off x="4016494" y="3852748"/>
            <a:ext cx="10887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Arrow: Right 10"/>
          <p:cNvSpPr/>
          <p:nvPr/>
        </p:nvSpPr>
        <p:spPr>
          <a:xfrm>
            <a:off x="5156302" y="3979805"/>
            <a:ext cx="496683" cy="97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28" name="Picture 4" descr="Facial Action Coding Syste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8967" y="1543057"/>
            <a:ext cx="2168903" cy="2079375"/>
          </a:xfrm>
          <a:prstGeom prst="rect">
            <a:avLst/>
          </a:prstGeom>
          <a:noFill/>
          <a:extLst>
            <a:ext uri="{909E8E84-426E-40DD-AFC4-6F175D3DCCD1}">
              <a14:hiddenFill xmlns:a14="http://schemas.microsoft.com/office/drawing/2010/main">
                <a:solidFill>
                  <a:srgbClr val="FFFFFF"/>
                </a:solidFill>
              </a14:hiddenFill>
            </a:ext>
          </a:extLst>
        </p:spPr>
      </p:pic>
      <p:sp>
        <p:nvSpPr>
          <p:cNvPr id="38" name="Flowchart: Manual Operation 37"/>
          <p:cNvSpPr/>
          <p:nvPr/>
        </p:nvSpPr>
        <p:spPr>
          <a:xfrm rot="16200000">
            <a:off x="4584497" y="1268196"/>
            <a:ext cx="1048215" cy="1088761"/>
          </a:xfrm>
          <a:prstGeom prst="flowChartManualOperati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Rectangle 39"/>
          <p:cNvSpPr/>
          <p:nvPr/>
        </p:nvSpPr>
        <p:spPr>
          <a:xfrm>
            <a:off x="4564224" y="1489410"/>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Wav2vec</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Arrow: Right 40"/>
          <p:cNvSpPr/>
          <p:nvPr/>
        </p:nvSpPr>
        <p:spPr>
          <a:xfrm>
            <a:off x="3425929" y="1759942"/>
            <a:ext cx="801823" cy="10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Connector: Elbow 16"/>
          <p:cNvCxnSpPr>
            <a:endCxn id="19" idx="2"/>
          </p:cNvCxnSpPr>
          <p:nvPr/>
        </p:nvCxnSpPr>
        <p:spPr>
          <a:xfrm rot="16200000" flipH="1">
            <a:off x="2227680" y="2499311"/>
            <a:ext cx="273185" cy="3965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Single Corner Snipped 18"/>
          <p:cNvSpPr/>
          <p:nvPr/>
        </p:nvSpPr>
        <p:spPr>
          <a:xfrm>
            <a:off x="2562572" y="2561019"/>
            <a:ext cx="1791814" cy="546369"/>
          </a:xfrm>
          <a:prstGeom prst="snip1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MFCC</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Rectangle: Rounded Corners 20"/>
          <p:cNvSpPr/>
          <p:nvPr/>
        </p:nvSpPr>
        <p:spPr>
          <a:xfrm>
            <a:off x="4888345" y="2524296"/>
            <a:ext cx="2425432" cy="6275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Autoregressive Model</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3" name="Straight Arrow Connector 22"/>
          <p:cNvCxnSpPr>
            <a:stCxn id="19" idx="0"/>
            <a:endCxn id="21" idx="1"/>
          </p:cNvCxnSpPr>
          <p:nvPr/>
        </p:nvCxnSpPr>
        <p:spPr>
          <a:xfrm>
            <a:off x="4354386" y="2834204"/>
            <a:ext cx="533959" cy="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Bent 26"/>
          <p:cNvSpPr/>
          <p:nvPr/>
        </p:nvSpPr>
        <p:spPr>
          <a:xfrm rot="5400000">
            <a:off x="5798273" y="1774916"/>
            <a:ext cx="746308" cy="60098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Arrow: Bent-Up 30"/>
          <p:cNvSpPr/>
          <p:nvPr/>
        </p:nvSpPr>
        <p:spPr>
          <a:xfrm>
            <a:off x="8958921" y="3582625"/>
            <a:ext cx="1318100" cy="4944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Arrow: Right 3"/>
          <p:cNvSpPr/>
          <p:nvPr/>
        </p:nvSpPr>
        <p:spPr>
          <a:xfrm>
            <a:off x="5870932" y="1618012"/>
            <a:ext cx="308798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Picture 2" descr="3D face tracking and 3D face avatars – ViS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84" y="3327108"/>
            <a:ext cx="900257" cy="1370950"/>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Down 35"/>
          <p:cNvSpPr/>
          <p:nvPr/>
        </p:nvSpPr>
        <p:spPr>
          <a:xfrm>
            <a:off x="5375553" y="3228887"/>
            <a:ext cx="129910" cy="707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9" name="Picture 2" descr="KiKaBeN - Transformer's Encoder-Decoder"/>
          <p:cNvPicPr>
            <a:picLocks noChangeAspect="1" noChangeArrowheads="1"/>
          </p:cNvPicPr>
          <p:nvPr/>
        </p:nvPicPr>
        <p:blipFill rotWithShape="1">
          <a:blip r:embed="rId4">
            <a:extLst>
              <a:ext uri="{28A0092B-C50C-407E-A947-70E740481C1C}">
                <a14:useLocalDpi xmlns:a14="http://schemas.microsoft.com/office/drawing/2010/main" val="0"/>
              </a:ext>
            </a:extLst>
          </a:blip>
          <a:srcRect l="14266" r="40933"/>
          <a:stretch>
            <a:fillRect/>
          </a:stretch>
        </p:blipFill>
        <p:spPr bwMode="auto">
          <a:xfrm>
            <a:off x="6016216" y="4192962"/>
            <a:ext cx="1977535" cy="2665037"/>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Document 12"/>
          <p:cNvSpPr/>
          <p:nvPr/>
        </p:nvSpPr>
        <p:spPr>
          <a:xfrm>
            <a:off x="5704033" y="3606464"/>
            <a:ext cx="1644556" cy="889814"/>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Söhne"/>
                <a:ea typeface="等线" panose="02010600030101010101" charset="-122"/>
                <a:cs typeface="+mn-cs"/>
              </a:rPr>
              <a:t>Compositional Codebooks</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 name="Flowchart: Manual Operation 31"/>
          <p:cNvSpPr/>
          <p:nvPr/>
        </p:nvSpPr>
        <p:spPr>
          <a:xfrm rot="5400000">
            <a:off x="7842586" y="3456138"/>
            <a:ext cx="1048215" cy="108876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Arrow: Right 32"/>
          <p:cNvSpPr/>
          <p:nvPr/>
        </p:nvSpPr>
        <p:spPr>
          <a:xfrm>
            <a:off x="7447201" y="3979561"/>
            <a:ext cx="283305" cy="100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ectangle 13"/>
          <p:cNvSpPr/>
          <p:nvPr/>
        </p:nvSpPr>
        <p:spPr>
          <a:xfrm>
            <a:off x="7787048" y="3829060"/>
            <a:ext cx="1124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Decoders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7" name="Arrow: Right 36"/>
          <p:cNvSpPr/>
          <p:nvPr/>
        </p:nvSpPr>
        <p:spPr>
          <a:xfrm>
            <a:off x="3946418" y="5577001"/>
            <a:ext cx="1883854" cy="365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Rectangle 51"/>
          <p:cNvSpPr/>
          <p:nvPr/>
        </p:nvSpPr>
        <p:spPr>
          <a:xfrm>
            <a:off x="4115339" y="5300031"/>
            <a:ext cx="13901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Transformer</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030" name="Picture 6" descr="1609.03499] WaveNet: A Generative Model for Raw Aud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970" y="1182033"/>
            <a:ext cx="1625718" cy="121844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6210063" y="1327032"/>
            <a:ext cx="20297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Sparse multimodal</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5" name="Rectangle 44"/>
          <p:cNvSpPr/>
          <p:nvPr/>
        </p:nvSpPr>
        <p:spPr>
          <a:xfrm>
            <a:off x="6471920" y="1914689"/>
            <a:ext cx="213071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Sparse cross-modal attention</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 name="Rectangle 46"/>
          <p:cNvSpPr/>
          <p:nvPr/>
        </p:nvSpPr>
        <p:spPr>
          <a:xfrm>
            <a:off x="2200232" y="4065775"/>
            <a:ext cx="191110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shifted exponential </a:t>
            </a:r>
            <a:endPar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processing</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6096000" y="406762"/>
            <a:ext cx="6096000" cy="369332"/>
          </a:xfrm>
          <a:prstGeom prst="rect">
            <a:avLst/>
          </a:prstGeom>
          <a:noFill/>
          <a:ln>
            <a:solidFill>
              <a:schemeClr val="accent6">
                <a:lumMod val="75000"/>
              </a:schemeClr>
            </a:solidFill>
          </a:ln>
        </p:spPr>
        <p:txBody>
          <a:bodyPr wrap="square">
            <a:spAutoFit/>
          </a:bodyPr>
          <a:lstStyle/>
          <a:p>
            <a:pPr algn="ctr"/>
            <a:r>
              <a:rPr lang="en-US" altLang="zh-CN" b="1" dirty="0"/>
              <a:t>Sato Lab. M2 37-226563   Yu </a:t>
            </a:r>
            <a:r>
              <a:rPr lang="en-US" altLang="zh-CN" b="1" dirty="0" err="1"/>
              <a:t>Junwei</a:t>
            </a:r>
            <a:endParaRPr lang="zh-CN" altLang="en-US" b="1" dirty="0">
              <a:solidFill>
                <a:schemeClr val="accent6">
                  <a:lumMod val="75000"/>
                </a:schemeClr>
              </a:solidFill>
            </a:endParaRPr>
          </a:p>
        </p:txBody>
      </p:sp>
      <p:sp>
        <p:nvSpPr>
          <p:cNvPr id="10" name="文本框 9"/>
          <p:cNvSpPr txBox="1"/>
          <p:nvPr/>
        </p:nvSpPr>
        <p:spPr>
          <a:xfrm>
            <a:off x="0" y="0"/>
            <a:ext cx="12192000" cy="400110"/>
          </a:xfrm>
          <a:prstGeom prst="rect">
            <a:avLst/>
          </a:prstGeom>
          <a:solidFill>
            <a:schemeClr val="accent6">
              <a:lumMod val="75000"/>
            </a:schemeClr>
          </a:solidFill>
        </p:spPr>
        <p:txBody>
          <a:bodyPr wrap="square">
            <a:spAutoFit/>
          </a:bodyPr>
          <a:lstStyle/>
          <a:p>
            <a:pPr algn="ctr"/>
            <a:r>
              <a:rPr lang="en-US" altLang="zh-CN" sz="2000" b="1" i="0" dirty="0">
                <a:solidFill>
                  <a:srgbClr val="000000"/>
                </a:solidFill>
                <a:effectLst/>
                <a:latin typeface="Arial" panose="020B0604020202020204" pitchFamily="34" charset="0"/>
              </a:rPr>
              <a:t>Coconut: A Novel Decentralized Self-Sovereign Identity Management System</a:t>
            </a:r>
            <a:endParaRPr lang="zh-CN" altLang="en-US" sz="2000" b="1" dirty="0"/>
          </a:p>
        </p:txBody>
      </p:sp>
      <p:sp>
        <p:nvSpPr>
          <p:cNvPr id="18" name="文本框 17"/>
          <p:cNvSpPr txBox="1"/>
          <p:nvPr/>
        </p:nvSpPr>
        <p:spPr>
          <a:xfrm>
            <a:off x="-1" y="406762"/>
            <a:ext cx="6096000" cy="369332"/>
          </a:xfrm>
          <a:prstGeom prst="rect">
            <a:avLst/>
          </a:prstGeom>
          <a:noFill/>
          <a:ln>
            <a:solidFill>
              <a:schemeClr val="accent6">
                <a:lumMod val="75000"/>
              </a:schemeClr>
            </a:solidFill>
          </a:ln>
        </p:spPr>
        <p:txBody>
          <a:bodyPr wrap="square">
            <a:spAutoFit/>
          </a:bodyPr>
          <a:lstStyle/>
          <a:p>
            <a:pPr algn="ctr"/>
            <a:r>
              <a:rPr kumimoji="0" lang="en-US" altLang="zh-CN" b="1" i="0" u="none" strike="noStrike" kern="1200" cap="none" spc="0" normalizeH="0" baseline="0" noProof="0" dirty="0">
                <a:ln>
                  <a:noFill/>
                </a:ln>
                <a:solidFill>
                  <a:srgbClr val="70AD47">
                    <a:lumMod val="75000"/>
                  </a:srgbClr>
                </a:solidFill>
                <a:effectLst/>
                <a:uLnTx/>
                <a:uFillTx/>
                <a:latin typeface="等线" panose="02010600030101010101" charset="-122"/>
                <a:ea typeface="等线" panose="02010600030101010101" charset="-122"/>
                <a:cs typeface="+mn-cs"/>
              </a:rPr>
              <a:t>54-MU</a:t>
            </a:r>
            <a:endParaRPr lang="zh-CN" altLang="en-US" sz="1400" dirty="0"/>
          </a:p>
        </p:txBody>
      </p:sp>
      <p:sp>
        <p:nvSpPr>
          <p:cNvPr id="19" name="文本框 18"/>
          <p:cNvSpPr txBox="1"/>
          <p:nvPr/>
        </p:nvSpPr>
        <p:spPr>
          <a:xfrm>
            <a:off x="102295" y="856938"/>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Introduction</a:t>
            </a:r>
            <a:endParaRPr lang="zh-CN" altLang="en-US" sz="1600" b="1" dirty="0"/>
          </a:p>
        </p:txBody>
      </p:sp>
      <p:sp>
        <p:nvSpPr>
          <p:cNvPr id="20" name="文本框 19"/>
          <p:cNvSpPr txBox="1"/>
          <p:nvPr/>
        </p:nvSpPr>
        <p:spPr>
          <a:xfrm>
            <a:off x="102295" y="1195492"/>
            <a:ext cx="3893507" cy="5570173"/>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700" dirty="0">
              <a:solidFill>
                <a:srgbClr val="000000"/>
              </a:solidFill>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Decentralized Identity Management S</a:t>
            </a:r>
            <a:r>
              <a:rPr lang="en-US" altLang="zh-CN" sz="1400" i="0" dirty="0">
                <a:solidFill>
                  <a:srgbClr val="000000"/>
                </a:solidFill>
                <a:effectLst/>
                <a:latin typeface="Times New Roman" panose="02020603050405020304" pitchFamily="18" charset="0"/>
                <a:cs typeface="Times New Roman" panose="02020603050405020304" pitchFamily="18" charset="0"/>
              </a:rPr>
              <a:t>ystem</a:t>
            </a: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r>
              <a:rPr lang="en-US" altLang="zh-CN" sz="1400" i="0" dirty="0">
                <a:solidFill>
                  <a:srgbClr val="000000"/>
                </a:solidFill>
                <a:effectLst/>
                <a:latin typeface="Times New Roman" panose="02020603050405020304" pitchFamily="18" charset="0"/>
                <a:cs typeface="Times New Roman" panose="02020603050405020304" pitchFamily="18" charset="0"/>
              </a:rPr>
              <a:t>with Biometrics</a:t>
            </a: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endParaRPr lang="en-US" altLang="zh-CN" sz="1400" dirty="0">
              <a:solidFill>
                <a:srgbClr val="000000"/>
              </a:solidFill>
              <a:latin typeface="Times New Roman" panose="02020603050405020304" pitchFamily="18" charset="0"/>
              <a:cs typeface="Times New Roman" panose="02020603050405020304" pitchFamily="18" charset="0"/>
            </a:endParaRPr>
          </a:p>
          <a:p>
            <a:pPr algn="ct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Quantum-Resistant &amp; Self-Sovereign</a:t>
            </a:r>
            <a:endParaRPr lang="en-US" altLang="zh-CN" sz="1400" dirty="0">
              <a:latin typeface="Times New Roman" panose="02020603050405020304" pitchFamily="18" charset="0"/>
              <a:cs typeface="Times New Roman" panose="02020603050405020304" pitchFamily="18" charset="0"/>
            </a:endParaRPr>
          </a:p>
          <a:p>
            <a:pPr algn="ctr"/>
            <a:endParaRPr lang="en-US" altLang="zh-CN" sz="1600" dirty="0">
              <a:latin typeface="Times New Roman" panose="02020603050405020304" pitchFamily="18" charset="0"/>
              <a:cs typeface="Times New Roman" panose="02020603050405020304" pitchFamily="18" charset="0"/>
            </a:endParaRPr>
          </a:p>
          <a:p>
            <a:pPr algn="ctr"/>
            <a:endParaRPr lang="en-US" altLang="zh-CN" sz="1600" dirty="0">
              <a:latin typeface="Times New Roman" panose="02020603050405020304" pitchFamily="18" charset="0"/>
              <a:cs typeface="Times New Roman" panose="02020603050405020304" pitchFamily="18" charset="0"/>
            </a:endParaRPr>
          </a:p>
          <a:p>
            <a:pPr algn="ctr"/>
            <a:r>
              <a:rPr lang="en-US" altLang="zh-CN" sz="1600" b="1" dirty="0">
                <a:latin typeface="Times New Roman" panose="02020603050405020304" pitchFamily="18" charset="0"/>
                <a:cs typeface="Times New Roman" panose="02020603050405020304" pitchFamily="18" charset="0"/>
              </a:rPr>
              <a:t>CHEAP and SOLID!</a:t>
            </a:r>
            <a:endParaRPr lang="en-US" altLang="zh-CN" sz="1600" b="1"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4149246" y="863459"/>
            <a:ext cx="3893507" cy="307777"/>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400" b="1" i="0" dirty="0">
                <a:solidFill>
                  <a:srgbClr val="000000"/>
                </a:solidFill>
                <a:effectLst/>
                <a:latin typeface="Arial" panose="020B0604020202020204" pitchFamily="34" charset="0"/>
              </a:rPr>
              <a:t>Compact Cancelable Template Generation</a:t>
            </a:r>
            <a:endParaRPr lang="zh-CN" altLang="en-US" sz="1400" b="1" dirty="0"/>
          </a:p>
        </p:txBody>
      </p:sp>
      <p:sp>
        <p:nvSpPr>
          <p:cNvPr id="22" name="文本框 21"/>
          <p:cNvSpPr txBox="1"/>
          <p:nvPr/>
        </p:nvSpPr>
        <p:spPr>
          <a:xfrm>
            <a:off x="4149246" y="1171236"/>
            <a:ext cx="3893507" cy="3200739"/>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4149246" y="4499513"/>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INJ-KYBER</a:t>
            </a:r>
            <a:endParaRPr lang="zh-CN" altLang="en-US" sz="1600" b="1" dirty="0"/>
          </a:p>
        </p:txBody>
      </p:sp>
      <p:sp>
        <p:nvSpPr>
          <p:cNvPr id="24" name="文本框 23"/>
          <p:cNvSpPr txBox="1"/>
          <p:nvPr/>
        </p:nvSpPr>
        <p:spPr>
          <a:xfrm>
            <a:off x="4149246" y="4838067"/>
            <a:ext cx="3893507" cy="1927598"/>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i="0" dirty="0">
              <a:solidFill>
                <a:srgbClr val="000000"/>
              </a:solidFill>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8196196" y="863459"/>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Coconut</a:t>
            </a:r>
            <a:endParaRPr lang="zh-CN" altLang="en-US" sz="1600" b="1" dirty="0"/>
          </a:p>
        </p:txBody>
      </p:sp>
      <p:sp>
        <p:nvSpPr>
          <p:cNvPr id="26" name="文本框 25"/>
          <p:cNvSpPr txBox="1"/>
          <p:nvPr/>
        </p:nvSpPr>
        <p:spPr>
          <a:xfrm>
            <a:off x="8196198" y="1202013"/>
            <a:ext cx="3893507" cy="4258116"/>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8196196" y="5560413"/>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Summary</a:t>
            </a:r>
            <a:endParaRPr lang="zh-CN" altLang="en-US" sz="1600" b="1" dirty="0"/>
          </a:p>
        </p:txBody>
      </p:sp>
      <p:sp>
        <p:nvSpPr>
          <p:cNvPr id="28" name="文本框 27"/>
          <p:cNvSpPr txBox="1"/>
          <p:nvPr/>
        </p:nvSpPr>
        <p:spPr>
          <a:xfrm>
            <a:off x="8196197" y="5898968"/>
            <a:ext cx="3893507" cy="866698"/>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pic>
        <p:nvPicPr>
          <p:cNvPr id="30" name="图片 29"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0686" y="1456121"/>
            <a:ext cx="1819161" cy="2706190"/>
          </a:xfrm>
          <a:prstGeom prst="rect">
            <a:avLst/>
          </a:prstGeom>
        </p:spPr>
      </p:pic>
      <p:sp>
        <p:nvSpPr>
          <p:cNvPr id="31" name="文本框 30"/>
          <p:cNvSpPr txBox="1"/>
          <p:nvPr/>
        </p:nvSpPr>
        <p:spPr>
          <a:xfrm>
            <a:off x="5679667" y="1571664"/>
            <a:ext cx="2363086" cy="1169551"/>
          </a:xfrm>
          <a:prstGeom prst="rect">
            <a:avLst/>
          </a:prstGeom>
          <a:noFill/>
        </p:spPr>
        <p:txBody>
          <a:bodyPr wrap="square">
            <a:spAutoFit/>
          </a:bodyPr>
          <a:lstStyle/>
          <a:p>
            <a:pPr algn="ctr"/>
            <a:r>
              <a:rPr lang="en-US" altLang="zh-CN" sz="1400" b="0" i="0" dirty="0">
                <a:effectLst/>
                <a:latin typeface="Times New Roman" panose="02020603050405020304" pitchFamily="18" charset="0"/>
                <a:cs typeface="Times New Roman" panose="02020603050405020304" pitchFamily="18" charset="0"/>
              </a:rPr>
              <a:t>False Minutiae Removal Algorithm</a:t>
            </a:r>
            <a:endParaRPr lang="en-US" altLang="zh-CN" sz="1400" b="0" i="0" dirty="0">
              <a:effectLst/>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a:t>
            </a:r>
            <a:endParaRPr lang="en-US" altLang="zh-CN" sz="1400" dirty="0">
              <a:solidFill>
                <a:srgbClr val="000000"/>
              </a:solidFill>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Homomorphic Obfuscation Encryption Algorithm</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5875066" y="3527166"/>
            <a:ext cx="197045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Compact Cancelable Template </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3" name="箭头: 下 32"/>
          <p:cNvSpPr/>
          <p:nvPr/>
        </p:nvSpPr>
        <p:spPr>
          <a:xfrm>
            <a:off x="6615746" y="2881527"/>
            <a:ext cx="489098" cy="494873"/>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2"/>
          <a:stretch>
            <a:fillRect/>
          </a:stretch>
        </p:blipFill>
        <p:spPr>
          <a:xfrm>
            <a:off x="4199420" y="5049083"/>
            <a:ext cx="2416326" cy="1575128"/>
          </a:xfrm>
          <a:prstGeom prst="rect">
            <a:avLst/>
          </a:prstGeom>
        </p:spPr>
      </p:pic>
      <p:pic>
        <p:nvPicPr>
          <p:cNvPr id="37" name="Picture 2" descr="Ky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746" y="4861110"/>
            <a:ext cx="1392251" cy="517779"/>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6453273" y="5341842"/>
            <a:ext cx="1557320" cy="13849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Post-quantum cryptography</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Injecting information into public key</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39" name="图片 38"/>
          <p:cNvPicPr>
            <a:picLocks noChangeAspect="1"/>
          </p:cNvPicPr>
          <p:nvPr/>
        </p:nvPicPr>
        <p:blipFill>
          <a:blip r:embed="rId4"/>
          <a:stretch>
            <a:fillRect/>
          </a:stretch>
        </p:blipFill>
        <p:spPr>
          <a:xfrm>
            <a:off x="8365774" y="1277048"/>
            <a:ext cx="3618148" cy="1360755"/>
          </a:xfrm>
          <a:prstGeom prst="rect">
            <a:avLst/>
          </a:prstGeom>
        </p:spPr>
      </p:pic>
      <p:pic>
        <p:nvPicPr>
          <p:cNvPr id="40" name="图片 39" descr="图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875" y="2682274"/>
            <a:ext cx="3618148" cy="2657755"/>
          </a:xfrm>
          <a:prstGeom prst="rect">
            <a:avLst/>
          </a:prstGeom>
        </p:spPr>
      </p:pic>
      <p:sp>
        <p:nvSpPr>
          <p:cNvPr id="41" name="加号 40"/>
          <p:cNvSpPr/>
          <p:nvPr/>
        </p:nvSpPr>
        <p:spPr>
          <a:xfrm>
            <a:off x="1844795" y="1797768"/>
            <a:ext cx="436733" cy="399785"/>
          </a:xfrm>
          <a:prstGeom prst="mathPlus">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p:cNvSpPr/>
          <p:nvPr/>
        </p:nvSpPr>
        <p:spPr>
          <a:xfrm>
            <a:off x="1893335" y="2536107"/>
            <a:ext cx="339652" cy="32257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1181" y="3298737"/>
            <a:ext cx="3771556" cy="3293209"/>
          </a:xfrm>
          <a:prstGeom prst="rect">
            <a:avLst/>
          </a:prstGeom>
          <a:noFill/>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2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Compact Cancelable Template Generation Algorithm </a:t>
            </a:r>
            <a:r>
              <a:rPr lang="en-US" altLang="zh-CN" sz="1400" dirty="0">
                <a:latin typeface="Times New Roman" panose="02020603050405020304" pitchFamily="18" charset="0"/>
                <a:cs typeface="Times New Roman" panose="02020603050405020304" pitchFamily="18" charset="0"/>
              </a:rPr>
              <a:t>is proposed, which presents a comprehensive fingerprint-based verifiable template generation process.</a:t>
            </a:r>
            <a:endParaRPr lang="en-US" altLang="zh-CN" sz="1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INJ-KYBER</a:t>
            </a:r>
            <a:r>
              <a:rPr lang="en-US" altLang="zh-CN" sz="1400" dirty="0">
                <a:latin typeface="Times New Roman" panose="02020603050405020304" pitchFamily="18" charset="0"/>
                <a:cs typeface="Times New Roman" panose="02020603050405020304" pitchFamily="18" charset="0"/>
              </a:rPr>
              <a:t> algorithm, built upon CRYSTALS-KYBER, enables the injection of information into the public key, establishing a natural association between the information and the public key.</a:t>
            </a:r>
            <a:endParaRPr lang="en-US" altLang="zh-CN" sz="1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Coconut Identity Management System </a:t>
            </a:r>
            <a:r>
              <a:rPr lang="en-US" altLang="zh-CN" sz="1400" dirty="0">
                <a:latin typeface="Times New Roman" panose="02020603050405020304" pitchFamily="18" charset="0"/>
                <a:cs typeface="Times New Roman" panose="02020603050405020304" pitchFamily="18" charset="0"/>
              </a:rPr>
              <a:t>is a deployable SSI system that efficiently addresses the challenges of multiple identities and statement verification, offering a solution that is both cost-effective and secure.</a:t>
            </a:r>
            <a:endParaRPr lang="en-US" altLang="zh-CN" sz="1400"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8325471" y="5850544"/>
            <a:ext cx="3593804" cy="954107"/>
          </a:xfrm>
          <a:prstGeom prst="rect">
            <a:avLst/>
          </a:prstGeom>
          <a:noFill/>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Impressively low error rate of 0.0325</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Noteworthy average CR of 5.86%</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Info is injected into post-quantum pub-key</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Cost-effective and secure SSI system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Background</a:t>
            </a:r>
            <a:endPar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Text Box 4"/>
          <p:cNvSpPr txBox="1"/>
          <p:nvPr/>
        </p:nvSpPr>
        <p:spPr>
          <a:xfrm>
            <a:off x="1144270" y="1623060"/>
            <a:ext cx="9902825" cy="645160"/>
          </a:xfrm>
          <a:prstGeom prst="rect">
            <a:avLst/>
          </a:prstGeom>
          <a:noFill/>
        </p:spPr>
        <p:txBody>
          <a:bodyPr wrap="square" rtlCol="0" anchor="t">
            <a:spAutoFit/>
          </a:bodyPr>
          <a:p>
            <a:r>
              <a:rPr lang="en-US"/>
              <a:t>High-resolution image reconstruction with latent diffusion models from human brain activity</a:t>
            </a:r>
            <a:endParaRPr lang="en-US"/>
          </a:p>
          <a:p>
            <a:pPr indent="457200" algn="r"/>
            <a:r>
              <a:rPr lang="en-US"/>
              <a:t>—— CVPR 2023</a:t>
            </a:r>
            <a:endParaRPr lang="en-US"/>
          </a:p>
        </p:txBody>
      </p:sp>
      <p:sp>
        <p:nvSpPr>
          <p:cNvPr id="6" name="Text Box 5"/>
          <p:cNvSpPr txBox="1"/>
          <p:nvPr/>
        </p:nvSpPr>
        <p:spPr>
          <a:xfrm>
            <a:off x="1144270" y="2536825"/>
            <a:ext cx="9902825" cy="645160"/>
          </a:xfrm>
          <a:prstGeom prst="rect">
            <a:avLst/>
          </a:prstGeom>
          <a:noFill/>
        </p:spPr>
        <p:txBody>
          <a:bodyPr wrap="square" rtlCol="0" anchor="t">
            <a:spAutoFit/>
          </a:bodyPr>
          <a:p>
            <a:r>
              <a:rPr lang="en-US"/>
              <a:t>EEG2IMAGE: Image Reconstruction from EEG Brain Signals</a:t>
            </a:r>
            <a:endParaRPr lang="en-US"/>
          </a:p>
          <a:p>
            <a:pPr algn="r"/>
            <a:r>
              <a:rPr lang="en-US"/>
              <a:t>—— ICASSP 2023</a:t>
            </a:r>
            <a:endParaRPr lang="en-US"/>
          </a:p>
        </p:txBody>
      </p:sp>
      <p:sp>
        <p:nvSpPr>
          <p:cNvPr id="9" name="Text Box 8"/>
          <p:cNvSpPr txBox="1"/>
          <p:nvPr/>
        </p:nvSpPr>
        <p:spPr>
          <a:xfrm>
            <a:off x="1144270" y="4105910"/>
            <a:ext cx="9902190" cy="645160"/>
          </a:xfrm>
          <a:prstGeom prst="rect">
            <a:avLst/>
          </a:prstGeom>
          <a:noFill/>
        </p:spPr>
        <p:txBody>
          <a:bodyPr wrap="square" rtlCol="0">
            <a:spAutoFit/>
          </a:bodyPr>
          <a:p>
            <a:r>
              <a:rPr lang="en-US"/>
              <a:t>Envisioned speech recognition using EEG sensors</a:t>
            </a:r>
            <a:endParaRPr lang="en-US"/>
          </a:p>
          <a:p>
            <a:pPr algn="r"/>
            <a:r>
              <a:rPr lang="en-US"/>
              <a:t>—— Pers Ubiquit Comput 22</a:t>
            </a:r>
            <a:endParaRPr lang="en-US"/>
          </a:p>
        </p:txBody>
      </p:sp>
      <p:sp>
        <p:nvSpPr>
          <p:cNvPr id="10" name="Double Brace 9"/>
          <p:cNvSpPr/>
          <p:nvPr/>
        </p:nvSpPr>
        <p:spPr>
          <a:xfrm>
            <a:off x="1223645" y="5065395"/>
            <a:ext cx="2932430" cy="921385"/>
          </a:xfrm>
          <a:prstGeom prst="bracePair">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1" name="Text Box 10"/>
          <p:cNvSpPr txBox="1"/>
          <p:nvPr/>
        </p:nvSpPr>
        <p:spPr>
          <a:xfrm>
            <a:off x="1223645" y="5064760"/>
            <a:ext cx="2932430" cy="922020"/>
          </a:xfrm>
          <a:prstGeom prst="rect">
            <a:avLst/>
          </a:prstGeom>
          <a:noFill/>
        </p:spPr>
        <p:txBody>
          <a:bodyPr wrap="square" rtlCol="0" anchor="t">
            <a:spAutoFit/>
          </a:bodyPr>
          <a:p>
            <a:pPr algn="ctr"/>
            <a:r>
              <a:rPr lang="en-US"/>
              <a:t>Twenty-three subjects</a:t>
            </a:r>
            <a:endParaRPr lang="en-US"/>
          </a:p>
          <a:p>
            <a:pPr algn="ctr"/>
            <a:r>
              <a:rPr lang="en-US"/>
              <a:t>Emotiv EPOC+ 14C</a:t>
            </a:r>
            <a:endParaRPr lang="en-US"/>
          </a:p>
          <a:p>
            <a:pPr algn="ctr"/>
            <a:r>
              <a:rPr lang="en-US"/>
              <a:t>Total 690 recordings</a:t>
            </a:r>
            <a:endParaRPr lang="en-US"/>
          </a:p>
        </p:txBody>
      </p:sp>
      <p:cxnSp>
        <p:nvCxnSpPr>
          <p:cNvPr id="12" name="Straight Connector 11"/>
          <p:cNvCxnSpPr/>
          <p:nvPr/>
        </p:nvCxnSpPr>
        <p:spPr>
          <a:xfrm>
            <a:off x="1376045" y="3619500"/>
            <a:ext cx="9438640" cy="0"/>
          </a:xfrm>
          <a:prstGeom prst="line">
            <a:avLst/>
          </a:prstGeom>
          <a:ln w="28575">
            <a:prstDash val="lgDashDot"/>
          </a:ln>
        </p:spPr>
        <p:style>
          <a:lnRef idx="2">
            <a:schemeClr val="accent1"/>
          </a:lnRef>
          <a:fillRef idx="0">
            <a:srgbClr val="FFFFFF"/>
          </a:fillRef>
          <a:effectRef idx="0">
            <a:srgbClr val="FFFFFF"/>
          </a:effectRef>
          <a:fontRef idx="minor">
            <a:schemeClr val="tx1"/>
          </a:fontRef>
        </p:style>
      </p:cxnSp>
      <p:pic>
        <p:nvPicPr>
          <p:cNvPr id="102" name="Picture 101"/>
          <p:cNvPicPr/>
          <p:nvPr/>
        </p:nvPicPr>
        <p:blipFill>
          <a:blip r:embed="rId1"/>
          <a:stretch>
            <a:fillRect/>
          </a:stretch>
        </p:blipFill>
        <p:spPr>
          <a:xfrm>
            <a:off x="9957435" y="4970780"/>
            <a:ext cx="1878965" cy="1741170"/>
          </a:xfrm>
          <a:prstGeom prst="rect">
            <a:avLst/>
          </a:prstGeom>
          <a:noFill/>
          <a:ln w="9525">
            <a:noFill/>
          </a:ln>
        </p:spPr>
      </p:pic>
      <p:sp>
        <p:nvSpPr>
          <p:cNvPr id="18" name="Text Box 17"/>
          <p:cNvSpPr txBox="1"/>
          <p:nvPr/>
        </p:nvSpPr>
        <p:spPr>
          <a:xfrm>
            <a:off x="8568690" y="5403215"/>
            <a:ext cx="1457960" cy="583565"/>
          </a:xfrm>
          <a:prstGeom prst="rect">
            <a:avLst/>
          </a:prstGeom>
          <a:noFill/>
        </p:spPr>
        <p:txBody>
          <a:bodyPr wrap="square" rtlCol="0" anchor="t">
            <a:spAutoFit/>
          </a:bodyPr>
          <a:p>
            <a:pPr algn="r"/>
            <a:r>
              <a:rPr lang="en-US" sz="1600" u="sng"/>
              <a:t>Classification task</a:t>
            </a:r>
            <a:endParaRPr lang="en-US" sz="1600" u="sng"/>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166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Dataset Design</a:t>
            </a:r>
            <a:endPar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Picture 2" descr="干货|详解EEG脑电原理及两种主流脑电设备对比- 赢富仪器-上海心理人因|生物力学|驾驶行为研究设备一站式解决方案提供者"/>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896" y="1884809"/>
            <a:ext cx="2919849" cy="1956856"/>
          </a:xfrm>
          <a:prstGeom prst="rect">
            <a:avLst/>
          </a:prstGeom>
          <a:noFill/>
          <a:extLst>
            <a:ext uri="{909E8E84-426E-40DD-AFC4-6F175D3DCCD1}">
              <a14:hiddenFill xmlns:a14="http://schemas.microsoft.com/office/drawing/2010/main">
                <a:solidFill>
                  <a:srgbClr val="FFFFFF"/>
                </a:solidFill>
              </a14:hiddenFill>
            </a:ext>
          </a:extLst>
        </p:spPr>
      </p:pic>
      <p:sp>
        <p:nvSpPr>
          <p:cNvPr id="4" name="左大括号 3"/>
          <p:cNvSpPr/>
          <p:nvPr/>
        </p:nvSpPr>
        <p:spPr>
          <a:xfrm>
            <a:off x="6630060" y="1393659"/>
            <a:ext cx="260023" cy="45476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7" name="Picture 6" descr="1609.03499] WaveNet: A Generative Model for Raw A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4139" y="3168636"/>
            <a:ext cx="1565734" cy="1173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椰子- 健康生果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139" y="1393660"/>
            <a:ext cx="1565734" cy="125383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9056914" y="2185830"/>
            <a:ext cx="1168562" cy="461665"/>
          </a:xfrm>
          <a:prstGeom prst="rect">
            <a:avLst/>
          </a:prstGeom>
          <a:noFill/>
        </p:spPr>
        <p:txBody>
          <a:bodyPr wrap="square">
            <a:spAutoFit/>
          </a:bodyPr>
          <a:lstStyle/>
          <a:p>
            <a:pPr algn="ctr"/>
            <a:r>
              <a:rPr lang="en-US" altLang="zh-CN" sz="2400" b="1" dirty="0"/>
              <a:t>Picture</a:t>
            </a:r>
            <a:endParaRPr lang="zh-CN" altLang="en-US" sz="2400" b="1" dirty="0"/>
          </a:p>
        </p:txBody>
      </p:sp>
      <p:sp>
        <p:nvSpPr>
          <p:cNvPr id="14" name="文本框 13"/>
          <p:cNvSpPr txBox="1"/>
          <p:nvPr/>
        </p:nvSpPr>
        <p:spPr>
          <a:xfrm>
            <a:off x="9052648" y="3880456"/>
            <a:ext cx="1168562" cy="461665"/>
          </a:xfrm>
          <a:prstGeom prst="rect">
            <a:avLst/>
          </a:prstGeom>
          <a:noFill/>
        </p:spPr>
        <p:txBody>
          <a:bodyPr wrap="square">
            <a:spAutoFit/>
          </a:bodyPr>
          <a:lstStyle/>
          <a:p>
            <a:pPr algn="ctr"/>
            <a:r>
              <a:rPr lang="en-US" altLang="zh-CN" sz="2400" b="1" dirty="0"/>
              <a:t>EEG</a:t>
            </a:r>
            <a:endParaRPr lang="zh-CN" altLang="en-US" sz="2400" b="1" dirty="0"/>
          </a:p>
        </p:txBody>
      </p:sp>
      <p:sp>
        <p:nvSpPr>
          <p:cNvPr id="15" name="文本框 14"/>
          <p:cNvSpPr txBox="1"/>
          <p:nvPr/>
        </p:nvSpPr>
        <p:spPr>
          <a:xfrm>
            <a:off x="7454139" y="5277955"/>
            <a:ext cx="1565734" cy="523220"/>
          </a:xfrm>
          <a:prstGeom prst="rect">
            <a:avLst/>
          </a:prstGeom>
          <a:noFill/>
          <a:ln>
            <a:solidFill>
              <a:schemeClr val="accent2"/>
            </a:solidFill>
          </a:ln>
        </p:spPr>
        <p:txBody>
          <a:bodyPr wrap="square">
            <a:spAutoFit/>
          </a:bodyPr>
          <a:lstStyle/>
          <a:p>
            <a:r>
              <a:rPr lang="zh-CN" altLang="en-US" sz="2800" b="1" dirty="0"/>
              <a:t>Coconut</a:t>
            </a:r>
            <a:endParaRPr lang="zh-CN" altLang="en-US" sz="2800" b="1" dirty="0"/>
          </a:p>
        </p:txBody>
      </p:sp>
      <p:sp>
        <p:nvSpPr>
          <p:cNvPr id="17" name="文本框 16"/>
          <p:cNvSpPr txBox="1"/>
          <p:nvPr/>
        </p:nvSpPr>
        <p:spPr>
          <a:xfrm>
            <a:off x="9052648" y="5322326"/>
            <a:ext cx="1168562" cy="461665"/>
          </a:xfrm>
          <a:prstGeom prst="rect">
            <a:avLst/>
          </a:prstGeom>
          <a:noFill/>
        </p:spPr>
        <p:txBody>
          <a:bodyPr wrap="square">
            <a:spAutoFit/>
          </a:bodyPr>
          <a:lstStyle/>
          <a:p>
            <a:pPr algn="ctr"/>
            <a:r>
              <a:rPr lang="en-US" altLang="zh-CN" sz="2400" b="1" dirty="0"/>
              <a:t>Text</a:t>
            </a:r>
            <a:endParaRPr lang="zh-CN" altLang="en-US" sz="2400" b="1" dirty="0"/>
          </a:p>
        </p:txBody>
      </p:sp>
      <p:sp>
        <p:nvSpPr>
          <p:cNvPr id="21" name="文本框 20"/>
          <p:cNvSpPr txBox="1"/>
          <p:nvPr/>
        </p:nvSpPr>
        <p:spPr>
          <a:xfrm>
            <a:off x="1111896" y="4309015"/>
            <a:ext cx="3688790" cy="461665"/>
          </a:xfrm>
          <a:prstGeom prst="rect">
            <a:avLst/>
          </a:prstGeom>
          <a:noFill/>
        </p:spPr>
        <p:txBody>
          <a:bodyPr wrap="square">
            <a:spAutoFit/>
          </a:bodyPr>
          <a:lstStyle/>
          <a:p>
            <a:r>
              <a:rPr lang="en-US" altLang="zh-CN" sz="2400" b="1" dirty="0"/>
              <a:t>Stimuli </a:t>
            </a:r>
            <a:r>
              <a:rPr lang="zh-CN" altLang="en-US" sz="2400" b="1" dirty="0"/>
              <a:t>→ </a:t>
            </a:r>
            <a:r>
              <a:rPr lang="en-US" altLang="zh-CN" sz="2400" b="1" dirty="0"/>
              <a:t>Image </a:t>
            </a:r>
            <a:r>
              <a:rPr lang="en-US" altLang="zh-CN" sz="2400" b="1" strike="sngStrike" dirty="0"/>
              <a:t>+ Text</a:t>
            </a:r>
            <a:endParaRPr lang="zh-CN" altLang="en-US" sz="2400" b="1" strike="sngStrike" dirty="0"/>
          </a:p>
        </p:txBody>
      </p:sp>
      <p:sp>
        <p:nvSpPr>
          <p:cNvPr id="26" name="文本框 25"/>
          <p:cNvSpPr txBox="1"/>
          <p:nvPr/>
        </p:nvSpPr>
        <p:spPr>
          <a:xfrm>
            <a:off x="1111896" y="5145697"/>
            <a:ext cx="3845030" cy="646331"/>
          </a:xfrm>
          <a:prstGeom prst="rect">
            <a:avLst/>
          </a:prstGeom>
          <a:noFill/>
        </p:spPr>
        <p:txBody>
          <a:bodyPr wrap="square">
            <a:spAutoFit/>
          </a:bodyPr>
          <a:lstStyle/>
          <a:p>
            <a:r>
              <a:rPr lang="en-US" altLang="zh-CN" dirty="0"/>
              <a:t>Within 5 seconds (1 second interval)</a:t>
            </a:r>
            <a:endParaRPr lang="en-US" altLang="zh-CN" dirty="0"/>
          </a:p>
          <a:p>
            <a:r>
              <a:rPr lang="en-US" altLang="zh-CN" b="1" u="sng" dirty="0"/>
              <a:t>Read out the Text</a:t>
            </a:r>
            <a:endParaRPr lang="zh-CN" altLang="en-US" b="1" u="sng" dirty="0"/>
          </a:p>
        </p:txBody>
      </p:sp>
      <p:pic>
        <p:nvPicPr>
          <p:cNvPr id="100" name="Picture 99"/>
          <p:cNvPicPr/>
          <p:nvPr/>
        </p:nvPicPr>
        <p:blipFill>
          <a:blip r:embed="rId4"/>
          <a:stretch>
            <a:fillRect/>
          </a:stretch>
        </p:blipFill>
        <p:spPr>
          <a:xfrm>
            <a:off x="4231640" y="2016760"/>
            <a:ext cx="1598930" cy="1504315"/>
          </a:xfrm>
          <a:prstGeom prst="rect">
            <a:avLst/>
          </a:prstGeom>
          <a:noFill/>
          <a:ln w="9525">
            <a:noFill/>
          </a:ln>
        </p:spPr>
      </p:pic>
      <p:sp>
        <p:nvSpPr>
          <p:cNvPr id="2" name="Text Box 1"/>
          <p:cNvSpPr txBox="1"/>
          <p:nvPr/>
        </p:nvSpPr>
        <p:spPr>
          <a:xfrm>
            <a:off x="3778885" y="3412490"/>
            <a:ext cx="2505075" cy="521970"/>
          </a:xfrm>
          <a:prstGeom prst="rect">
            <a:avLst/>
          </a:prstGeom>
          <a:noFill/>
        </p:spPr>
        <p:txBody>
          <a:bodyPr wrap="square" rtlCol="0" anchor="t">
            <a:spAutoFit/>
          </a:bodyPr>
          <a:p>
            <a:r>
              <a:rPr lang="en-US" sz="1400"/>
              <a:t>EMOTIV EPOC X 14 Channel Mobile Brainwear</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12509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 Design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30" name="Picture 6" descr="1609.03499] WaveNet: A Generative Model for Raw Audi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7129" y="5530454"/>
            <a:ext cx="1069872" cy="801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干货|详解EEG脑电原理及两种主流脑电设备对比- 赢富仪器-上海心理人因|生物力学|驾驶行为研究设备一站式解决方案提供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99" y="5252979"/>
            <a:ext cx="2114628" cy="1417204"/>
          </a:xfrm>
          <a:prstGeom prst="rect">
            <a:avLst/>
          </a:prstGeom>
          <a:noFill/>
          <a:extLst>
            <a:ext uri="{909E8E84-426E-40DD-AFC4-6F175D3DCCD1}">
              <a14:hiddenFill xmlns:a14="http://schemas.microsoft.com/office/drawing/2010/main">
                <a:solidFill>
                  <a:srgbClr val="FFFFFF"/>
                </a:solidFill>
              </a14:hiddenFill>
            </a:ext>
          </a:extLst>
        </p:spPr>
      </p:pic>
      <p:sp>
        <p:nvSpPr>
          <p:cNvPr id="48" name="Flowchart: Manual Operation 47"/>
          <p:cNvSpPr/>
          <p:nvPr/>
        </p:nvSpPr>
        <p:spPr>
          <a:xfrm rot="16200000">
            <a:off x="4444676" y="5386998"/>
            <a:ext cx="1048215" cy="1088761"/>
          </a:xfrm>
          <a:prstGeom prst="flowChartManualOperati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7" name="Rectangle 49"/>
          <p:cNvSpPr/>
          <p:nvPr/>
        </p:nvSpPr>
        <p:spPr>
          <a:xfrm>
            <a:off x="4408647" y="5608211"/>
            <a:ext cx="111761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solidFill>
                  <a:prstClr val="white"/>
                </a:solidFill>
                <a:latin typeface="等线" panose="02010600030101010101" charset="-122"/>
                <a:ea typeface="等线" panose="02010600030101010101" charset="-122"/>
              </a:rPr>
              <a:t>EEG-TCN</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32" name="文本框 1031"/>
          <p:cNvSpPr txBox="1"/>
          <p:nvPr/>
        </p:nvSpPr>
        <p:spPr>
          <a:xfrm>
            <a:off x="5960745" y="5364480"/>
            <a:ext cx="1797050" cy="563880"/>
          </a:xfrm>
          <a:prstGeom prst="rect">
            <a:avLst/>
          </a:prstGeom>
          <a:noFill/>
        </p:spPr>
        <p:txBody>
          <a:bodyPr wrap="square">
            <a:noAutofit/>
          </a:bodyPr>
          <a:lstStyle/>
          <a:p>
            <a:r>
              <a:rPr lang="en-US" altLang="zh-CN" b="0" i="0" dirty="0">
                <a:solidFill>
                  <a:schemeClr val="accent6"/>
                </a:solidFill>
                <a:effectLst/>
                <a:latin typeface="Helvetica Neue"/>
              </a:rPr>
              <a:t>Cross-Attention</a:t>
            </a:r>
            <a:endParaRPr lang="zh-CN" altLang="en-US" dirty="0">
              <a:solidFill>
                <a:schemeClr val="accent6"/>
              </a:solidFill>
            </a:endParaRPr>
          </a:p>
        </p:txBody>
      </p:sp>
      <p:sp>
        <p:nvSpPr>
          <p:cNvPr id="1053" name="矩形: 圆角 1052"/>
          <p:cNvSpPr/>
          <p:nvPr/>
        </p:nvSpPr>
        <p:spPr>
          <a:xfrm>
            <a:off x="565208" y="1530680"/>
            <a:ext cx="10910127" cy="3482345"/>
          </a:xfrm>
          <a:prstGeom prst="roundRect">
            <a:avLst/>
          </a:prstGeom>
          <a:solidFill>
            <a:schemeClr val="bg1"/>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椰子- 健康生果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8" y="3303185"/>
            <a:ext cx="1565734" cy="12538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椰子- 健康生果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621" y="3172844"/>
            <a:ext cx="1565734" cy="1253835"/>
          </a:xfrm>
          <a:prstGeom prst="rect">
            <a:avLst/>
          </a:prstGeom>
          <a:noFill/>
          <a:extLst>
            <a:ext uri="{909E8E84-426E-40DD-AFC4-6F175D3DCCD1}">
              <a14:hiddenFill xmlns:a14="http://schemas.microsoft.com/office/drawing/2010/main">
                <a:solidFill>
                  <a:srgbClr val="FFFFFF"/>
                </a:solidFill>
              </a14:hiddenFill>
            </a:ext>
          </a:extLst>
        </p:spPr>
      </p:pic>
      <p:sp>
        <p:nvSpPr>
          <p:cNvPr id="30" name="Flowchart: Manual Operation 47"/>
          <p:cNvSpPr/>
          <p:nvPr/>
        </p:nvSpPr>
        <p:spPr>
          <a:xfrm rot="16200000">
            <a:off x="3078470" y="1649093"/>
            <a:ext cx="1048215" cy="1088761"/>
          </a:xfrm>
          <a:prstGeom prst="flowChartManualOperat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圆角 45"/>
          <p:cNvSpPr/>
          <p:nvPr/>
        </p:nvSpPr>
        <p:spPr>
          <a:xfrm>
            <a:off x="2563718" y="3172844"/>
            <a:ext cx="6760029" cy="1602261"/>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49"/>
          <p:cNvSpPr/>
          <p:nvPr/>
        </p:nvSpPr>
        <p:spPr>
          <a:xfrm>
            <a:off x="3058197" y="1854371"/>
            <a:ext cx="108876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Clip Text</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Arrow: Right 46"/>
          <p:cNvSpPr/>
          <p:nvPr/>
        </p:nvSpPr>
        <p:spPr>
          <a:xfrm>
            <a:off x="2387046" y="2193473"/>
            <a:ext cx="518241" cy="102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文本框 43"/>
          <p:cNvSpPr txBox="1"/>
          <p:nvPr/>
        </p:nvSpPr>
        <p:spPr>
          <a:xfrm>
            <a:off x="1088573" y="2036962"/>
            <a:ext cx="1166286" cy="400110"/>
          </a:xfrm>
          <a:prstGeom prst="rect">
            <a:avLst/>
          </a:prstGeom>
          <a:noFill/>
          <a:ln>
            <a:solidFill>
              <a:schemeClr val="accent2"/>
            </a:solidFill>
          </a:ln>
        </p:spPr>
        <p:txBody>
          <a:bodyPr wrap="square">
            <a:spAutoFit/>
          </a:bodyPr>
          <a:lstStyle/>
          <a:p>
            <a:r>
              <a:rPr lang="zh-CN" altLang="en-US" sz="2000" b="1" dirty="0"/>
              <a:t>Coconut</a:t>
            </a:r>
            <a:endParaRPr lang="zh-CN" altLang="en-US" sz="2000" b="1" dirty="0"/>
          </a:p>
        </p:txBody>
      </p:sp>
      <p:sp>
        <p:nvSpPr>
          <p:cNvPr id="6" name="Arrow: Right 46"/>
          <p:cNvSpPr/>
          <p:nvPr/>
        </p:nvSpPr>
        <p:spPr>
          <a:xfrm>
            <a:off x="2387047" y="3930104"/>
            <a:ext cx="518241" cy="102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Rectangle 49"/>
          <p:cNvSpPr/>
          <p:nvPr/>
        </p:nvSpPr>
        <p:spPr>
          <a:xfrm>
            <a:off x="3010352" y="3795887"/>
            <a:ext cx="10887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Encoders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Rectangle 60"/>
          <p:cNvSpPr/>
          <p:nvPr/>
        </p:nvSpPr>
        <p:spPr>
          <a:xfrm>
            <a:off x="7740881" y="3784263"/>
            <a:ext cx="1124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Decoders</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Arrow: Right 46"/>
          <p:cNvSpPr/>
          <p:nvPr/>
        </p:nvSpPr>
        <p:spPr>
          <a:xfrm>
            <a:off x="8994729" y="3930103"/>
            <a:ext cx="518241" cy="102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文本框 55"/>
          <p:cNvSpPr txBox="1"/>
          <p:nvPr/>
        </p:nvSpPr>
        <p:spPr>
          <a:xfrm>
            <a:off x="5098415" y="4405630"/>
            <a:ext cx="1900555" cy="368300"/>
          </a:xfrm>
          <a:prstGeom prst="rect">
            <a:avLst/>
          </a:prstGeom>
          <a:noFill/>
        </p:spPr>
        <p:txBody>
          <a:bodyPr wrap="square">
            <a:spAutoFit/>
          </a:bodyPr>
          <a:lstStyle/>
          <a:p>
            <a:r>
              <a:rPr lang="en-US" altLang="zh-CN" b="0" i="0" dirty="0">
                <a:solidFill>
                  <a:schemeClr val="accent2"/>
                </a:solidFill>
                <a:effectLst/>
                <a:latin typeface="Helvetica Neue"/>
              </a:rPr>
              <a:t>Diffusion model</a:t>
            </a:r>
            <a:endParaRPr lang="zh-CN" altLang="en-US" dirty="0">
              <a:solidFill>
                <a:schemeClr val="accent2"/>
              </a:solidFill>
            </a:endParaRPr>
          </a:p>
        </p:txBody>
      </p:sp>
      <p:cxnSp>
        <p:nvCxnSpPr>
          <p:cNvPr id="60" name="连接符: 肘形 59"/>
          <p:cNvCxnSpPr>
            <a:stCxn id="35" idx="3"/>
            <a:endCxn id="46" idx="0"/>
          </p:cNvCxnSpPr>
          <p:nvPr/>
        </p:nvCxnSpPr>
        <p:spPr>
          <a:xfrm>
            <a:off x="4146957" y="2177537"/>
            <a:ext cx="1796776" cy="99530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29" name="文本框 1028"/>
          <p:cNvSpPr txBox="1"/>
          <p:nvPr/>
        </p:nvSpPr>
        <p:spPr>
          <a:xfrm>
            <a:off x="4223385" y="2195830"/>
            <a:ext cx="1726565" cy="645160"/>
          </a:xfrm>
          <a:prstGeom prst="rect">
            <a:avLst/>
          </a:prstGeom>
          <a:noFill/>
        </p:spPr>
        <p:txBody>
          <a:bodyPr wrap="square">
            <a:spAutoFit/>
          </a:bodyPr>
          <a:lstStyle/>
          <a:p>
            <a:r>
              <a:rPr lang="en-US" altLang="zh-CN" b="0" i="0" dirty="0">
                <a:solidFill>
                  <a:schemeClr val="accent6"/>
                </a:solidFill>
                <a:effectLst/>
                <a:latin typeface="Helvetica Neue"/>
              </a:rPr>
              <a:t>Cross-Attention</a:t>
            </a:r>
            <a:endParaRPr lang="zh-CN" altLang="en-US" dirty="0">
              <a:solidFill>
                <a:schemeClr val="accent6"/>
              </a:solidFill>
            </a:endParaRPr>
          </a:p>
        </p:txBody>
      </p:sp>
      <mc:AlternateContent xmlns:mc="http://schemas.openxmlformats.org/markup-compatibility/2006">
        <mc:Choice xmlns:a14="http://schemas.microsoft.com/office/drawing/2010/main" Requires="a14">
          <p:sp>
            <p:nvSpPr>
              <p:cNvPr id="1034" name="椭圆 1033"/>
              <p:cNvSpPr/>
              <p:nvPr/>
            </p:nvSpPr>
            <p:spPr>
              <a:xfrm>
                <a:off x="2958780" y="3585016"/>
                <a:ext cx="853376" cy="7914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𝑇</m:t>
                          </m:r>
                        </m:sub>
                      </m:sSub>
                    </m:oMath>
                  </m:oMathPara>
                </a14:m>
                <a:endParaRPr lang="zh-CN" altLang="en-US" sz="2800" dirty="0"/>
              </a:p>
            </p:txBody>
          </p:sp>
        </mc:Choice>
        <mc:Fallback>
          <p:sp>
            <p:nvSpPr>
              <p:cNvPr id="1034" name="椭圆 1033"/>
              <p:cNvSpPr>
                <a:spLocks noRot="1" noChangeAspect="1" noMove="1" noResize="1" noEditPoints="1" noAdjustHandles="1" noChangeArrowheads="1" noChangeShapeType="1" noTextEdit="1"/>
              </p:cNvSpPr>
              <p:nvPr/>
            </p:nvSpPr>
            <p:spPr>
              <a:xfrm>
                <a:off x="2958780" y="3585016"/>
                <a:ext cx="853376" cy="791498"/>
              </a:xfrm>
              <a:prstGeom prst="ellipse">
                <a:avLst/>
              </a:prstGeom>
              <a:blipFill rotWithShape="1">
                <a:blip r:embed="rId4"/>
                <a:stretch>
                  <a:fillRect l="-781" t="-858" r="-715" b="-790"/>
                </a:stretch>
              </a:blipFill>
            </p:spPr>
            <p:style>
              <a:lnRef idx="2">
                <a:schemeClr val="accent1">
                  <a:shade val="15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36" name="椭圆 1035"/>
              <p:cNvSpPr/>
              <p:nvPr/>
            </p:nvSpPr>
            <p:spPr>
              <a:xfrm>
                <a:off x="4668149" y="3573180"/>
                <a:ext cx="853376" cy="791498"/>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m:rPr>
                              <m:sty m:val="p"/>
                            </m:rPr>
                            <a:rPr lang="en-US" altLang="zh-CN" sz="2800" i="1">
                              <a:latin typeface="Cambria Math" panose="02040503050406030204" pitchFamily="18" charset="0"/>
                            </a:rPr>
                            <m:t>t</m:t>
                          </m:r>
                        </m:sub>
                      </m:sSub>
                    </m:oMath>
                  </m:oMathPara>
                </a14:m>
                <a:endParaRPr lang="zh-CN" altLang="en-US" sz="2800" dirty="0"/>
              </a:p>
            </p:txBody>
          </p:sp>
        </mc:Choice>
        <mc:Fallback>
          <p:sp>
            <p:nvSpPr>
              <p:cNvPr id="1036" name="椭圆 1035"/>
              <p:cNvSpPr>
                <a:spLocks noRot="1" noChangeAspect="1" noMove="1" noResize="1" noEditPoints="1" noAdjustHandles="1" noChangeArrowheads="1" noChangeShapeType="1" noTextEdit="1"/>
              </p:cNvSpPr>
              <p:nvPr/>
            </p:nvSpPr>
            <p:spPr>
              <a:xfrm>
                <a:off x="4668149" y="3573180"/>
                <a:ext cx="853376" cy="791498"/>
              </a:xfrm>
              <a:prstGeom prst="ellipse">
                <a:avLst/>
              </a:prstGeom>
              <a:blipFill rotWithShape="1">
                <a:blip r:embed="rId5"/>
                <a:stretch>
                  <a:fillRect l="-775" t="-807" r="-721" b="-761"/>
                </a:stretch>
              </a:blipFill>
            </p:spPr>
            <p:style>
              <a:lnRef idx="2">
                <a:schemeClr val="accent1">
                  <a:shade val="15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38" name="椭圆 1037"/>
              <p:cNvSpPr/>
              <p:nvPr/>
            </p:nvSpPr>
            <p:spPr>
              <a:xfrm>
                <a:off x="6353734" y="3582348"/>
                <a:ext cx="853376" cy="791498"/>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m:rPr>
                              <m:sty m:val="p"/>
                            </m:rPr>
                            <a:rPr lang="en-US" altLang="zh-CN" sz="2800" i="1">
                              <a:latin typeface="Cambria Math" panose="02040503050406030204" pitchFamily="18" charset="0"/>
                            </a:rPr>
                            <m:t>t</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zh-CN" altLang="en-US" sz="2800" dirty="0"/>
              </a:p>
            </p:txBody>
          </p:sp>
        </mc:Choice>
        <mc:Fallback>
          <p:sp>
            <p:nvSpPr>
              <p:cNvPr id="1038" name="椭圆 1037"/>
              <p:cNvSpPr>
                <a:spLocks noRot="1" noChangeAspect="1" noMove="1" noResize="1" noEditPoints="1" noAdjustHandles="1" noChangeArrowheads="1" noChangeShapeType="1" noTextEdit="1"/>
              </p:cNvSpPr>
              <p:nvPr/>
            </p:nvSpPr>
            <p:spPr>
              <a:xfrm>
                <a:off x="6353734" y="3582348"/>
                <a:ext cx="853376" cy="791498"/>
              </a:xfrm>
              <a:prstGeom prst="ellipse">
                <a:avLst/>
              </a:prstGeom>
              <a:blipFill rotWithShape="1">
                <a:blip r:embed="rId6"/>
                <a:stretch>
                  <a:fillRect l="-810" t="-842" r="-4258" b="-726"/>
                </a:stretch>
              </a:blipFill>
            </p:spPr>
            <p:style>
              <a:lnRef idx="2">
                <a:schemeClr val="accent1">
                  <a:shade val="15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40" name="椭圆 1039"/>
              <p:cNvSpPr/>
              <p:nvPr/>
            </p:nvSpPr>
            <p:spPr>
              <a:xfrm>
                <a:off x="8063103" y="3584914"/>
                <a:ext cx="853376" cy="7914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0</m:t>
                          </m:r>
                        </m:sub>
                      </m:sSub>
                    </m:oMath>
                  </m:oMathPara>
                </a14:m>
                <a:endParaRPr lang="zh-CN" altLang="en-US" sz="2800" dirty="0"/>
              </a:p>
            </p:txBody>
          </p:sp>
        </mc:Choice>
        <mc:Fallback>
          <p:sp>
            <p:nvSpPr>
              <p:cNvPr id="1040" name="椭圆 1039"/>
              <p:cNvSpPr>
                <a:spLocks noRot="1" noChangeAspect="1" noMove="1" noResize="1" noEditPoints="1" noAdjustHandles="1" noChangeArrowheads="1" noChangeShapeType="1" noTextEdit="1"/>
              </p:cNvSpPr>
              <p:nvPr/>
            </p:nvSpPr>
            <p:spPr>
              <a:xfrm>
                <a:off x="8063103" y="3584914"/>
                <a:ext cx="853376" cy="791498"/>
              </a:xfrm>
              <a:prstGeom prst="ellipse">
                <a:avLst/>
              </a:prstGeom>
              <a:blipFill rotWithShape="1">
                <a:blip r:embed="rId7"/>
                <a:stretch>
                  <a:fillRect l="-804" t="-845" r="-692" b="-723"/>
                </a:stretch>
              </a:blipFill>
            </p:spPr>
            <p:style>
              <a:lnRef idx="2">
                <a:schemeClr val="accent1">
                  <a:shade val="15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cxnSp>
        <p:nvCxnSpPr>
          <p:cNvPr id="1044" name="直接箭头连接符 1043"/>
          <p:cNvCxnSpPr/>
          <p:nvPr/>
        </p:nvCxnSpPr>
        <p:spPr>
          <a:xfrm>
            <a:off x="3886518" y="4000325"/>
            <a:ext cx="673956"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8" name="直接箭头连接符 1047"/>
          <p:cNvCxnSpPr/>
          <p:nvPr/>
        </p:nvCxnSpPr>
        <p:spPr>
          <a:xfrm>
            <a:off x="7302388" y="4011383"/>
            <a:ext cx="673956"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2" name="Arrow: Right 46"/>
          <p:cNvSpPr/>
          <p:nvPr/>
        </p:nvSpPr>
        <p:spPr>
          <a:xfrm>
            <a:off x="5674382" y="3955621"/>
            <a:ext cx="518241" cy="10213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3" name="连接符: 肘形 62"/>
          <p:cNvCxnSpPr>
            <a:stCxn id="48" idx="2"/>
            <a:endCxn id="46" idx="2"/>
          </p:cNvCxnSpPr>
          <p:nvPr/>
        </p:nvCxnSpPr>
        <p:spPr>
          <a:xfrm flipV="1">
            <a:off x="5513705" y="4775200"/>
            <a:ext cx="429895" cy="1155700"/>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直接箭头连接符 1054"/>
          <p:cNvCxnSpPr>
            <a:stCxn id="1030" idx="3"/>
            <a:endCxn id="57" idx="1"/>
          </p:cNvCxnSpPr>
          <p:nvPr/>
        </p:nvCxnSpPr>
        <p:spPr>
          <a:xfrm flipV="1">
            <a:off x="3977001" y="5931377"/>
            <a:ext cx="431646" cy="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ote</a:t>
            </a:r>
            <a:endPar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Text Box 4"/>
          <p:cNvSpPr txBox="1"/>
          <p:nvPr/>
        </p:nvSpPr>
        <p:spPr>
          <a:xfrm>
            <a:off x="862965" y="1567815"/>
            <a:ext cx="9540240" cy="4246245"/>
          </a:xfrm>
          <a:prstGeom prst="rect">
            <a:avLst/>
          </a:prstGeom>
          <a:noFill/>
        </p:spPr>
        <p:txBody>
          <a:bodyPr wrap="square" rtlCol="0" anchor="t">
            <a:spAutoFit/>
          </a:bodyPr>
          <a:p>
            <a:r>
              <a:rPr lang="zh-CN" altLang="en-US"/>
              <a:t>人机交互的论文</a:t>
            </a:r>
            <a:endParaRPr lang="en-US"/>
          </a:p>
          <a:p>
            <a:r>
              <a:rPr lang="en-US"/>
              <a:t>https://github.com/SforAiDl/neuroscience-ai-reading-course/tree/master/Divisha_2017A7PS0959G/Imagined_Speech_Classification_Using_EEG</a:t>
            </a:r>
            <a:endParaRPr lang="en-US"/>
          </a:p>
          <a:p>
            <a:endParaRPr lang="en-US"/>
          </a:p>
          <a:p>
            <a:endParaRPr lang="en-US"/>
          </a:p>
          <a:p>
            <a:r>
              <a:rPr lang="zh-CN" altLang="en-US"/>
              <a:t>数据集</a:t>
            </a:r>
            <a:endParaRPr lang="en-US"/>
          </a:p>
          <a:p>
            <a:r>
              <a:rPr lang="en-US"/>
              <a:t>https://github.com/meagmohit/EEG-Datasets?tab=readme-ov-file</a:t>
            </a:r>
            <a:endParaRPr lang="en-US"/>
          </a:p>
          <a:p>
            <a:endParaRPr lang="en-US"/>
          </a:p>
          <a:p>
            <a:endParaRPr lang="en-US"/>
          </a:p>
          <a:p>
            <a:r>
              <a:rPr lang="en-US"/>
              <a:t>EEG-I</a:t>
            </a:r>
            <a:r>
              <a:rPr lang="en-US"/>
              <a:t>mage</a:t>
            </a:r>
            <a:r>
              <a:rPr lang="zh-CN" altLang="en-US"/>
              <a:t>数据集</a:t>
            </a:r>
            <a:endParaRPr lang="en-US"/>
          </a:p>
          <a:p>
            <a:r>
              <a:rPr lang="en-US"/>
              <a:t>https://mindbigdata.com/opendb/imagenet.html</a:t>
            </a:r>
            <a:endParaRPr lang="en-US"/>
          </a:p>
          <a:p>
            <a:endParaRPr lang="en-US"/>
          </a:p>
          <a:p>
            <a:r>
              <a:rPr lang="zh-CN" altLang="en-US"/>
              <a:t>两篇没有发的</a:t>
            </a:r>
            <a:r>
              <a:rPr lang="en-US" altLang="zh-CN"/>
              <a:t>branchmark——</a:t>
            </a:r>
            <a:br>
              <a:rPr lang="en-US" altLang="zh-CN"/>
            </a:br>
            <a:r>
              <a:rPr lang="en-US" altLang="zh-CN"/>
              <a:t>https://arxiv.org/abs/2306.16934</a:t>
            </a:r>
            <a:endParaRPr lang="en-US" altLang="zh-CN"/>
          </a:p>
          <a:p>
            <a:r>
              <a:rPr lang="en-US" altLang="zh-CN"/>
              <a:t>https://arxiv.org/abs/2308.02510</a:t>
            </a:r>
            <a:endParaRPr lang="en-US" altLang="zh-C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ote</a:t>
            </a:r>
            <a:endParaRPr kumimoji="0" lang="en-US" altLang="zh-CN"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 Box 1"/>
          <p:cNvSpPr txBox="1"/>
          <p:nvPr/>
        </p:nvSpPr>
        <p:spPr>
          <a:xfrm>
            <a:off x="800735" y="1567815"/>
            <a:ext cx="10590530" cy="4399915"/>
          </a:xfrm>
          <a:prstGeom prst="rect">
            <a:avLst/>
          </a:prstGeom>
          <a:noFill/>
        </p:spPr>
        <p:txBody>
          <a:bodyPr wrap="square" rtlCol="0" anchor="t">
            <a:spAutoFit/>
          </a:bodyPr>
          <a:p>
            <a:r>
              <a:rPr lang="en-US" sz="1400"/>
              <a:t>图片数据：</a:t>
            </a:r>
            <a:endParaRPr lang="en-US" sz="1400"/>
          </a:p>
          <a:p>
            <a:r>
              <a:rPr lang="en-US" sz="1400"/>
              <a:t>处理图片数据时，可以通过以下步骤引入拉普拉斯噪声：</a:t>
            </a:r>
            <a:endParaRPr lang="en-US" sz="1400"/>
          </a:p>
          <a:p>
            <a:r>
              <a:rPr lang="en-US" sz="1400"/>
              <a:t>定义敏感度： 对于图像数据，敏感度可以通过像素值的范围来定义。例如，对于8位灰度图像，像素值范围为0到255，因此敏感度为255。</a:t>
            </a:r>
            <a:endParaRPr lang="en-US" sz="1400"/>
          </a:p>
          <a:p>
            <a:r>
              <a:rPr lang="en-US" sz="1400"/>
              <a:t>计算梯度： 计算图像的梯度，即每个像素相对于其周围像素的变化。这可以通过一些图像处理技术来实现，如Sobel算子。</a:t>
            </a:r>
            <a:endParaRPr lang="en-US" sz="1400"/>
          </a:p>
          <a:p>
            <a:r>
              <a:rPr lang="en-US" sz="1400"/>
              <a:t>为每个像素添加拉普拉斯噪声： 对于每个像素，根据计算的梯度值，使用拉普拉斯分布生成一个噪声值，然后将其添加到原始像素值上。这个过程可以在图像的每个像素上进行。</a:t>
            </a:r>
            <a:endParaRPr lang="en-US" sz="1400"/>
          </a:p>
          <a:p>
            <a:endParaRPr lang="en-US" sz="1400"/>
          </a:p>
          <a:p>
            <a:r>
              <a:rPr lang="en-US" sz="1400"/>
              <a:t>音频数据：</a:t>
            </a:r>
            <a:endParaRPr lang="en-US" sz="1400"/>
          </a:p>
          <a:p>
            <a:r>
              <a:rPr lang="en-US" sz="1400"/>
              <a:t>对于音频数据，加入拉普拉斯噪声的过程类似：</a:t>
            </a:r>
            <a:endParaRPr lang="en-US" sz="1400"/>
          </a:p>
          <a:p>
            <a:r>
              <a:rPr lang="en-US" sz="1400"/>
              <a:t>定义敏感度： 对于音频数据，可以将敏感度定义为音频样本值的范围，通常为[-1, 1]。</a:t>
            </a:r>
            <a:endParaRPr lang="en-US" sz="1400"/>
          </a:p>
          <a:p>
            <a:r>
              <a:rPr lang="en-US" sz="1400"/>
              <a:t>计算梯度： 在音频中，梯度可以表示为相邻样本之间的变化。</a:t>
            </a:r>
            <a:endParaRPr lang="en-US" sz="1400"/>
          </a:p>
          <a:p>
            <a:r>
              <a:rPr lang="en-US" sz="1400"/>
              <a:t>为每个样本添加拉普拉斯噪声： 对于每个音频样本，根据计算的梯度值，使用拉普拉斯分布生成一个噪声值，然后将其添加到原始样本值上。</a:t>
            </a:r>
            <a:endParaRPr lang="en-US" sz="1400"/>
          </a:p>
          <a:p>
            <a:endParaRPr lang="en-US" sz="1400"/>
          </a:p>
          <a:p>
            <a:r>
              <a:rPr lang="en-US" sz="1400"/>
              <a:t>文本数据：</a:t>
            </a:r>
            <a:endParaRPr lang="en-US" sz="1400"/>
          </a:p>
          <a:p>
            <a:r>
              <a:rPr lang="en-US" sz="1400"/>
              <a:t>对于文本数据，差分隐私的应用可能涉及到对词频、语法结构等进行处理。具体步骤可能包括：</a:t>
            </a:r>
            <a:endParaRPr lang="en-US" sz="1400"/>
          </a:p>
          <a:p>
            <a:r>
              <a:rPr lang="en-US" sz="1400"/>
              <a:t>定义敏感度： 对于文本数据，可以根据词频或其他度量来定义敏感度。</a:t>
            </a:r>
            <a:endParaRPr lang="en-US" sz="1400"/>
          </a:p>
          <a:p>
            <a:r>
              <a:rPr lang="en-US" sz="1400"/>
              <a:t>计算梯度： 在文本中，梯度可以表示为词频的变化或者与相邻词的关系。</a:t>
            </a:r>
            <a:endParaRPr lang="en-US" sz="1400"/>
          </a:p>
          <a:p>
            <a:r>
              <a:rPr lang="en-US" sz="1400"/>
              <a:t>为每个词添加拉普拉斯噪声： 对于每个词，根据计算的梯度值，使用拉普拉斯分布生成一个噪声值，然后将其添加到原始词频上。</a:t>
            </a:r>
            <a:endParaRPr lang="en-US" sz="140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Picture 99"/>
          <p:cNvPicPr/>
          <p:nvPr/>
        </p:nvPicPr>
        <p:blipFill>
          <a:blip r:embed="rId1"/>
          <a:stretch>
            <a:fillRect/>
          </a:stretch>
        </p:blipFill>
        <p:spPr>
          <a:xfrm>
            <a:off x="26" y="0"/>
            <a:ext cx="5749239" cy="6858000"/>
          </a:xfrm>
          <a:prstGeom prst="rect">
            <a:avLst/>
          </a:prstGeom>
          <a:noFill/>
          <a:ln w="9525">
            <a:noFill/>
          </a:ln>
        </p:spPr>
      </p:pic>
      <p:sp>
        <p:nvSpPr>
          <p:cNvPr id="27" name="Text Box 26"/>
          <p:cNvSpPr txBox="1"/>
          <p:nvPr/>
        </p:nvSpPr>
        <p:spPr>
          <a:xfrm>
            <a:off x="5842000" y="941070"/>
            <a:ext cx="6281420" cy="3476625"/>
          </a:xfrm>
          <a:prstGeom prst="rect">
            <a:avLst/>
          </a:prstGeom>
          <a:noFill/>
        </p:spPr>
        <p:txBody>
          <a:bodyPr wrap="square" rtlCol="0">
            <a:spAutoFit/>
          </a:bodyPr>
          <a:p>
            <a:r>
              <a:rPr lang="zh-CN" altLang="en-US" sz="2000">
                <a:sym typeface="+mn-ea"/>
              </a:rPr>
              <a:t>外挂私有库</a:t>
            </a:r>
            <a:r>
              <a:rPr lang="en-US" altLang="zh-CN" sz="2000">
                <a:sym typeface="+mn-ea"/>
              </a:rPr>
              <a:t>——V</a:t>
            </a:r>
            <a:r>
              <a:rPr lang="en-US" sz="2000">
                <a:sym typeface="+mn-ea"/>
              </a:rPr>
              <a:t>ectorstore </a:t>
            </a:r>
            <a:r>
              <a:rPr lang="zh-CN" altLang="en-US" sz="2000">
                <a:sym typeface="+mn-ea"/>
              </a:rPr>
              <a:t>（</a:t>
            </a:r>
            <a:r>
              <a:rPr lang="en-US" altLang="zh-CN" sz="2000">
                <a:sym typeface="+mn-ea"/>
              </a:rPr>
              <a:t>LangChain</a:t>
            </a:r>
            <a:r>
              <a:rPr lang="zh-CN" altLang="en-US" sz="2000">
                <a:sym typeface="+mn-ea"/>
              </a:rPr>
              <a:t>）</a:t>
            </a:r>
            <a:endParaRPr lang="zh-CN" altLang="en-US" sz="2000">
              <a:sym typeface="+mn-ea"/>
            </a:endParaRPr>
          </a:p>
          <a:p>
            <a:endParaRPr lang="en-US" altLang="zh-CN" sz="2000"/>
          </a:p>
          <a:p>
            <a:r>
              <a:rPr lang="zh-CN" altLang="en-US" sz="2000"/>
              <a:t>本地</a:t>
            </a:r>
            <a:r>
              <a:rPr lang="en-US" altLang="zh-CN" sz="2000"/>
              <a:t>GPT——ChatGLM &amp; Vicuna &amp; Fauxpilot &amp; Wenda</a:t>
            </a:r>
            <a:endParaRPr lang="en-US" altLang="zh-CN" sz="2000"/>
          </a:p>
          <a:p>
            <a:endParaRPr lang="en-US" altLang="zh-CN" sz="2000"/>
          </a:p>
          <a:p>
            <a:r>
              <a:rPr lang="en-US" altLang="zh-CN" sz="2000"/>
              <a:t>ChatGPT_fine-tun</a:t>
            </a:r>
            <a:r>
              <a:rPr lang="en-US" altLang="zh-CN" sz="2000"/>
              <a:t>ing——https://platform.openai.com/docs/guides/fine-tuning</a:t>
            </a:r>
            <a:endParaRPr lang="en-US" altLang="zh-CN" sz="2000"/>
          </a:p>
          <a:p>
            <a:endParaRPr lang="en-US" altLang="zh-CN" sz="2000"/>
          </a:p>
          <a:p>
            <a:r>
              <a:rPr lang="en-US" altLang="zh-CN" sz="2000"/>
              <a:t>语料生成微调样本——https://zhuanlan.zhihu.com/p/629591953</a:t>
            </a:r>
            <a:endParaRPr lang="en-US" altLang="zh-CN" sz="2000"/>
          </a:p>
          <a:p>
            <a:r>
              <a:rPr lang="en-US" altLang="zh-CN" sz="2000"/>
              <a:t>https://github.com/CogStack/opengpt</a:t>
            </a:r>
            <a:endParaRPr lang="en-US" altLang="zh-CN" sz="2000"/>
          </a:p>
          <a:p>
            <a:endParaRPr lang="en-US" altLang="zh-CN" sz="2000"/>
          </a:p>
        </p:txBody>
      </p:sp>
      <p:sp>
        <p:nvSpPr>
          <p:cNvPr id="3" name="Text Box 2"/>
          <p:cNvSpPr txBox="1"/>
          <p:nvPr/>
        </p:nvSpPr>
        <p:spPr>
          <a:xfrm>
            <a:off x="8157210" y="6551295"/>
            <a:ext cx="4034790" cy="306705"/>
          </a:xfrm>
          <a:prstGeom prst="rect">
            <a:avLst/>
          </a:prstGeom>
          <a:noFill/>
        </p:spPr>
        <p:txBody>
          <a:bodyPr wrap="square" rtlCol="0" anchor="t">
            <a:spAutoFit/>
          </a:bodyPr>
          <a:p>
            <a:r>
              <a:rPr lang="en-US" sz="1400"/>
              <a:t>https://my.oschina.net/oscpyaqxylk/blog/8727824</a:t>
            </a:r>
            <a:endParaRPr lang="en-US"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6096000" y="406762"/>
            <a:ext cx="6096000" cy="369332"/>
          </a:xfrm>
          <a:prstGeom prst="rect">
            <a:avLst/>
          </a:prstGeom>
          <a:noFill/>
          <a:ln>
            <a:solidFill>
              <a:schemeClr val="accent6">
                <a:lumMod val="75000"/>
              </a:schemeClr>
            </a:solidFill>
          </a:ln>
        </p:spPr>
        <p:txBody>
          <a:bodyPr wrap="square">
            <a:spAutoFit/>
          </a:bodyPr>
          <a:lstStyle/>
          <a:p>
            <a:pPr algn="ctr"/>
            <a:r>
              <a:rPr lang="en-US" altLang="zh-CN" b="1" dirty="0">
                <a:solidFill>
                  <a:srgbClr val="70AD47">
                    <a:lumMod val="75000"/>
                  </a:srgbClr>
                </a:solidFill>
                <a:latin typeface="等线" panose="02010600030101010101" charset="-122"/>
                <a:ea typeface="等线" panose="02010600030101010101" charset="-122"/>
              </a:rPr>
              <a:t>Biometric &amp; Privacy-Secure</a:t>
            </a:r>
            <a:endParaRPr lang="zh-CN" altLang="en-US" b="1" dirty="0">
              <a:solidFill>
                <a:srgbClr val="70AD47">
                  <a:lumMod val="75000"/>
                </a:srgbClr>
              </a:solidFill>
              <a:latin typeface="等线" panose="02010600030101010101" charset="-122"/>
              <a:ea typeface="等线" panose="02010600030101010101" charset="-122"/>
            </a:endParaRPr>
          </a:p>
        </p:txBody>
      </p:sp>
      <p:sp>
        <p:nvSpPr>
          <p:cNvPr id="10" name="文本框 9"/>
          <p:cNvSpPr txBox="1"/>
          <p:nvPr/>
        </p:nvSpPr>
        <p:spPr>
          <a:xfrm>
            <a:off x="0" y="0"/>
            <a:ext cx="12192000" cy="400110"/>
          </a:xfrm>
          <a:prstGeom prst="rect">
            <a:avLst/>
          </a:prstGeom>
          <a:solidFill>
            <a:schemeClr val="accent6">
              <a:lumMod val="75000"/>
            </a:schemeClr>
          </a:solidFill>
        </p:spPr>
        <p:txBody>
          <a:bodyPr wrap="square">
            <a:spAutoFit/>
          </a:bodyPr>
          <a:lstStyle/>
          <a:p>
            <a:pPr algn="ctr"/>
            <a:r>
              <a:rPr lang="en-US" altLang="zh-CN" sz="2000" b="1" i="0" dirty="0">
                <a:solidFill>
                  <a:srgbClr val="000000"/>
                </a:solidFill>
                <a:effectLst/>
                <a:latin typeface="Arial" panose="020B0604020202020204" pitchFamily="34" charset="0"/>
              </a:rPr>
              <a:t>Coconut: A Novel Decentralized Self-Sovereign Identity Management System</a:t>
            </a:r>
            <a:endParaRPr lang="zh-CN" altLang="en-US" sz="2000" b="1" dirty="0"/>
          </a:p>
        </p:txBody>
      </p:sp>
      <p:sp>
        <p:nvSpPr>
          <p:cNvPr id="18" name="文本框 17"/>
          <p:cNvSpPr txBox="1"/>
          <p:nvPr/>
        </p:nvSpPr>
        <p:spPr>
          <a:xfrm>
            <a:off x="-1" y="406762"/>
            <a:ext cx="6096000" cy="369332"/>
          </a:xfrm>
          <a:prstGeom prst="rect">
            <a:avLst/>
          </a:prstGeom>
          <a:noFill/>
          <a:ln>
            <a:solidFill>
              <a:schemeClr val="accent6">
                <a:lumMod val="75000"/>
              </a:schemeClr>
            </a:solidFill>
          </a:ln>
        </p:spPr>
        <p:txBody>
          <a:bodyPr wrap="square">
            <a:spAutoFit/>
          </a:bodyPr>
          <a:lstStyle/>
          <a:p>
            <a:pPr algn="ctr"/>
            <a:r>
              <a:rPr kumimoji="0" lang="en-US" altLang="zh-CN" b="1" i="0" u="none" strike="noStrike" kern="1200" cap="none" spc="0" normalizeH="0" baseline="0" noProof="0" dirty="0">
                <a:ln>
                  <a:noFill/>
                </a:ln>
                <a:solidFill>
                  <a:srgbClr val="70AD47">
                    <a:lumMod val="75000"/>
                  </a:srgbClr>
                </a:solidFill>
                <a:effectLst/>
                <a:uLnTx/>
                <a:uFillTx/>
                <a:latin typeface="等线" panose="02010600030101010101" charset="-122"/>
                <a:ea typeface="等线" panose="02010600030101010101" charset="-122"/>
                <a:cs typeface="+mn-cs"/>
              </a:rPr>
              <a:t>Quantum-Resistant &amp; Self-Sovereign Identity</a:t>
            </a:r>
            <a:endParaRPr kumimoji="0" lang="en-US" altLang="zh-CN" b="1" i="0" u="none" strike="noStrike" kern="1200" cap="none" spc="0" normalizeH="0" baseline="0" noProof="0" dirty="0">
              <a:ln>
                <a:noFill/>
              </a:ln>
              <a:solidFill>
                <a:srgbClr val="70AD47">
                  <a:lumMod val="75000"/>
                </a:srgbClr>
              </a:solidFill>
              <a:effectLst/>
              <a:uLnTx/>
              <a:uFillTx/>
              <a:latin typeface="等线" panose="02010600030101010101" charset="-122"/>
              <a:ea typeface="等线" panose="02010600030101010101" charset="-122"/>
              <a:cs typeface="+mn-cs"/>
            </a:endParaRPr>
          </a:p>
        </p:txBody>
      </p:sp>
      <p:sp>
        <p:nvSpPr>
          <p:cNvPr id="19" name="文本框 18"/>
          <p:cNvSpPr txBox="1"/>
          <p:nvPr/>
        </p:nvSpPr>
        <p:spPr>
          <a:xfrm>
            <a:off x="102295" y="856938"/>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Introduction</a:t>
            </a:r>
            <a:endParaRPr lang="zh-CN" altLang="en-US" sz="1600" b="1" dirty="0"/>
          </a:p>
        </p:txBody>
      </p:sp>
      <p:sp>
        <p:nvSpPr>
          <p:cNvPr id="20" name="文本框 19"/>
          <p:cNvSpPr txBox="1"/>
          <p:nvPr/>
        </p:nvSpPr>
        <p:spPr>
          <a:xfrm>
            <a:off x="102295" y="1195492"/>
            <a:ext cx="3893507" cy="5570173"/>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700" dirty="0">
              <a:solidFill>
                <a:srgbClr val="000000"/>
              </a:solidFill>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Decentralized Identity Management S</a:t>
            </a:r>
            <a:r>
              <a:rPr lang="en-US" altLang="zh-CN" sz="1400" i="0" dirty="0">
                <a:solidFill>
                  <a:srgbClr val="000000"/>
                </a:solidFill>
                <a:effectLst/>
                <a:latin typeface="Times New Roman" panose="02020603050405020304" pitchFamily="18" charset="0"/>
                <a:cs typeface="Times New Roman" panose="02020603050405020304" pitchFamily="18" charset="0"/>
              </a:rPr>
              <a:t>ystem</a:t>
            </a: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r>
              <a:rPr lang="en-US" altLang="zh-CN" sz="1400" i="0" dirty="0">
                <a:solidFill>
                  <a:srgbClr val="000000"/>
                </a:solidFill>
                <a:effectLst/>
                <a:latin typeface="Times New Roman" panose="02020603050405020304" pitchFamily="18" charset="0"/>
                <a:cs typeface="Times New Roman" panose="02020603050405020304" pitchFamily="18" charset="0"/>
              </a:rPr>
              <a:t>with Biometrics</a:t>
            </a: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endParaRPr lang="en-US" altLang="zh-CN" sz="1400" dirty="0">
              <a:solidFill>
                <a:srgbClr val="000000"/>
              </a:solidFill>
              <a:latin typeface="Times New Roman" panose="02020603050405020304" pitchFamily="18" charset="0"/>
              <a:cs typeface="Times New Roman" panose="02020603050405020304" pitchFamily="18" charset="0"/>
            </a:endParaRPr>
          </a:p>
          <a:p>
            <a:pPr algn="ctr"/>
            <a:endParaRPr lang="en-US" altLang="zh-CN" sz="1400" i="0" dirty="0">
              <a:solidFill>
                <a:srgbClr val="000000"/>
              </a:solidFill>
              <a:effectLst/>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Quantum-Resistant &amp; Self-Sovereign</a:t>
            </a:r>
            <a:endParaRPr lang="en-US" altLang="zh-CN" sz="1400" dirty="0">
              <a:latin typeface="Times New Roman" panose="02020603050405020304" pitchFamily="18" charset="0"/>
              <a:cs typeface="Times New Roman" panose="02020603050405020304" pitchFamily="18" charset="0"/>
            </a:endParaRPr>
          </a:p>
          <a:p>
            <a:pPr algn="ctr"/>
            <a:endParaRPr lang="en-US" altLang="zh-CN" sz="1600" dirty="0">
              <a:latin typeface="Times New Roman" panose="02020603050405020304" pitchFamily="18" charset="0"/>
              <a:cs typeface="Times New Roman" panose="02020603050405020304" pitchFamily="18" charset="0"/>
            </a:endParaRPr>
          </a:p>
          <a:p>
            <a:pPr algn="ctr"/>
            <a:endParaRPr lang="en-US" altLang="zh-CN" sz="1600" dirty="0">
              <a:latin typeface="Times New Roman" panose="02020603050405020304" pitchFamily="18" charset="0"/>
              <a:cs typeface="Times New Roman" panose="02020603050405020304" pitchFamily="18" charset="0"/>
            </a:endParaRPr>
          </a:p>
          <a:p>
            <a:pPr algn="ctr"/>
            <a:r>
              <a:rPr lang="en-US" altLang="zh-CN" sz="1600" b="1" dirty="0">
                <a:latin typeface="Times New Roman" panose="02020603050405020304" pitchFamily="18" charset="0"/>
                <a:cs typeface="Times New Roman" panose="02020603050405020304" pitchFamily="18" charset="0"/>
              </a:rPr>
              <a:t>CHEAP and SOLID!</a:t>
            </a:r>
            <a:endParaRPr lang="en-US" altLang="zh-CN" sz="1600" b="1"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4149246" y="863459"/>
            <a:ext cx="3893507" cy="307777"/>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400" b="1" i="0" dirty="0">
                <a:solidFill>
                  <a:srgbClr val="000000"/>
                </a:solidFill>
                <a:effectLst/>
                <a:latin typeface="Arial" panose="020B0604020202020204" pitchFamily="34" charset="0"/>
              </a:rPr>
              <a:t>Compact Cancelable Template Generation</a:t>
            </a:r>
            <a:endParaRPr lang="zh-CN" altLang="en-US" sz="1400" b="1" dirty="0"/>
          </a:p>
        </p:txBody>
      </p:sp>
      <p:sp>
        <p:nvSpPr>
          <p:cNvPr id="22" name="文本框 21"/>
          <p:cNvSpPr txBox="1"/>
          <p:nvPr/>
        </p:nvSpPr>
        <p:spPr>
          <a:xfrm>
            <a:off x="4149246" y="1171236"/>
            <a:ext cx="3893507" cy="3200739"/>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4149246" y="4499513"/>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INJ-KYBER</a:t>
            </a:r>
            <a:endParaRPr lang="zh-CN" altLang="en-US" sz="1600" b="1" dirty="0"/>
          </a:p>
        </p:txBody>
      </p:sp>
      <p:sp>
        <p:nvSpPr>
          <p:cNvPr id="24" name="文本框 23"/>
          <p:cNvSpPr txBox="1"/>
          <p:nvPr/>
        </p:nvSpPr>
        <p:spPr>
          <a:xfrm>
            <a:off x="4149246" y="4838067"/>
            <a:ext cx="3893507" cy="1927598"/>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i="0" dirty="0">
              <a:solidFill>
                <a:srgbClr val="000000"/>
              </a:solidFill>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8196196" y="863459"/>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Coconut</a:t>
            </a:r>
            <a:endParaRPr lang="zh-CN" altLang="en-US" sz="1600" b="1" dirty="0"/>
          </a:p>
        </p:txBody>
      </p:sp>
      <p:sp>
        <p:nvSpPr>
          <p:cNvPr id="26" name="文本框 25"/>
          <p:cNvSpPr txBox="1"/>
          <p:nvPr/>
        </p:nvSpPr>
        <p:spPr>
          <a:xfrm>
            <a:off x="8196198" y="1202013"/>
            <a:ext cx="3893507" cy="4176876"/>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8196196" y="5486710"/>
            <a:ext cx="3893507" cy="338554"/>
          </a:xfrm>
          <a:prstGeom prst="rect">
            <a:avLst/>
          </a:prstGeom>
          <a:solidFill>
            <a:schemeClr val="accent6"/>
          </a:solidFill>
          <a:ln w="57150">
            <a:solidFill>
              <a:schemeClr val="accent6">
                <a:lumMod val="75000"/>
              </a:schemeClr>
            </a:solidFill>
          </a:ln>
        </p:spPr>
        <p:txBody>
          <a:bodyPr wrap="square">
            <a:spAutoFit/>
          </a:bodyPr>
          <a:lstStyle/>
          <a:p>
            <a:pPr algn="ctr"/>
            <a:r>
              <a:rPr lang="en-US" altLang="zh-CN" sz="1600" b="1" i="0" dirty="0">
                <a:solidFill>
                  <a:srgbClr val="000000"/>
                </a:solidFill>
                <a:effectLst/>
                <a:latin typeface="Arial" panose="020B0604020202020204" pitchFamily="34" charset="0"/>
              </a:rPr>
              <a:t>Summary</a:t>
            </a:r>
            <a:endParaRPr lang="zh-CN" altLang="en-US" sz="1600" b="1" dirty="0"/>
          </a:p>
        </p:txBody>
      </p:sp>
      <p:sp>
        <p:nvSpPr>
          <p:cNvPr id="28" name="文本框 27"/>
          <p:cNvSpPr txBox="1"/>
          <p:nvPr/>
        </p:nvSpPr>
        <p:spPr>
          <a:xfrm>
            <a:off x="8196197" y="5825264"/>
            <a:ext cx="3893507" cy="940402"/>
          </a:xfrm>
          <a:prstGeom prst="rect">
            <a:avLst/>
          </a:prstGeom>
          <a:solidFill>
            <a:schemeClr val="bg1"/>
          </a:solidFill>
          <a:ln w="57150">
            <a:solidFill>
              <a:schemeClr val="accent6">
                <a:lumMod val="75000"/>
              </a:schemeClr>
            </a:solidFill>
          </a:ln>
        </p:spPr>
        <p:txBody>
          <a:bodyPr wrap="square">
            <a:noAutofit/>
          </a:bodyPr>
          <a:lstStyle/>
          <a:p>
            <a:pPr algn="ctr"/>
            <a:endParaRPr lang="en-US" altLang="zh-CN" sz="2400" dirty="0">
              <a:solidFill>
                <a:srgbClr val="000000"/>
              </a:solidFill>
              <a:latin typeface="Times New Roman" panose="02020603050405020304" pitchFamily="18" charset="0"/>
              <a:cs typeface="Times New Roman" panose="02020603050405020304" pitchFamily="18" charset="0"/>
            </a:endParaRPr>
          </a:p>
        </p:txBody>
      </p:sp>
      <p:pic>
        <p:nvPicPr>
          <p:cNvPr id="30" name="图片 29"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0686" y="1456121"/>
            <a:ext cx="1819161" cy="2706190"/>
          </a:xfrm>
          <a:prstGeom prst="rect">
            <a:avLst/>
          </a:prstGeom>
        </p:spPr>
      </p:pic>
      <p:sp>
        <p:nvSpPr>
          <p:cNvPr id="31" name="文本框 30"/>
          <p:cNvSpPr txBox="1"/>
          <p:nvPr/>
        </p:nvSpPr>
        <p:spPr>
          <a:xfrm>
            <a:off x="5679667" y="1571664"/>
            <a:ext cx="2363086" cy="1169551"/>
          </a:xfrm>
          <a:prstGeom prst="rect">
            <a:avLst/>
          </a:prstGeom>
          <a:noFill/>
        </p:spPr>
        <p:txBody>
          <a:bodyPr wrap="square">
            <a:spAutoFit/>
          </a:bodyPr>
          <a:lstStyle/>
          <a:p>
            <a:pPr algn="ctr"/>
            <a:r>
              <a:rPr lang="en-US" altLang="zh-CN" sz="1400" b="0" i="0" dirty="0">
                <a:effectLst/>
                <a:latin typeface="Times New Roman" panose="02020603050405020304" pitchFamily="18" charset="0"/>
                <a:cs typeface="Times New Roman" panose="02020603050405020304" pitchFamily="18" charset="0"/>
              </a:rPr>
              <a:t>False Minutiae Removal Algorithm</a:t>
            </a:r>
            <a:endParaRPr lang="en-US" altLang="zh-CN" sz="1400" b="0" i="0" dirty="0">
              <a:effectLst/>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a:t>
            </a:r>
            <a:endParaRPr lang="en-US" altLang="zh-CN" sz="1400" dirty="0">
              <a:solidFill>
                <a:srgbClr val="000000"/>
              </a:solidFill>
              <a:latin typeface="Times New Roman" panose="02020603050405020304" pitchFamily="18" charset="0"/>
              <a:cs typeface="Times New Roman" panose="02020603050405020304" pitchFamily="18" charset="0"/>
            </a:endParaRPr>
          </a:p>
          <a:p>
            <a:pPr algn="ctr"/>
            <a:r>
              <a:rPr lang="en-US" altLang="zh-CN" sz="1400" dirty="0">
                <a:solidFill>
                  <a:srgbClr val="000000"/>
                </a:solidFill>
                <a:latin typeface="Times New Roman" panose="02020603050405020304" pitchFamily="18" charset="0"/>
                <a:cs typeface="Times New Roman" panose="02020603050405020304" pitchFamily="18" charset="0"/>
              </a:rPr>
              <a:t>Homomorphic Obfuscation Encryption Algorithm</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5875066" y="3527166"/>
            <a:ext cx="197045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Compact Cancelable Template </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3" name="箭头: 下 32"/>
          <p:cNvSpPr/>
          <p:nvPr/>
        </p:nvSpPr>
        <p:spPr>
          <a:xfrm>
            <a:off x="6615746" y="2881527"/>
            <a:ext cx="489098" cy="494873"/>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2"/>
          <a:stretch>
            <a:fillRect/>
          </a:stretch>
        </p:blipFill>
        <p:spPr>
          <a:xfrm>
            <a:off x="4199420" y="5049083"/>
            <a:ext cx="2416326" cy="1575128"/>
          </a:xfrm>
          <a:prstGeom prst="rect">
            <a:avLst/>
          </a:prstGeom>
        </p:spPr>
      </p:pic>
      <p:pic>
        <p:nvPicPr>
          <p:cNvPr id="37" name="Picture 2" descr="Ky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746" y="4861110"/>
            <a:ext cx="1392251" cy="517779"/>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6453273" y="5341842"/>
            <a:ext cx="1557320" cy="13849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Post-quantum cryptography</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rPr>
              <a:t>Injecting information into public key</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39" name="图片 38"/>
          <p:cNvPicPr>
            <a:picLocks noChangeAspect="1"/>
          </p:cNvPicPr>
          <p:nvPr/>
        </p:nvPicPr>
        <p:blipFill>
          <a:blip r:embed="rId4"/>
          <a:stretch>
            <a:fillRect/>
          </a:stretch>
        </p:blipFill>
        <p:spPr>
          <a:xfrm>
            <a:off x="8365774" y="1277048"/>
            <a:ext cx="3618148" cy="1360755"/>
          </a:xfrm>
          <a:prstGeom prst="rect">
            <a:avLst/>
          </a:prstGeom>
        </p:spPr>
      </p:pic>
      <p:pic>
        <p:nvPicPr>
          <p:cNvPr id="40" name="图片 39" descr="图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875" y="2661008"/>
            <a:ext cx="3618148" cy="2657755"/>
          </a:xfrm>
          <a:prstGeom prst="rect">
            <a:avLst/>
          </a:prstGeom>
        </p:spPr>
      </p:pic>
      <p:sp>
        <p:nvSpPr>
          <p:cNvPr id="41" name="加号 40"/>
          <p:cNvSpPr/>
          <p:nvPr/>
        </p:nvSpPr>
        <p:spPr>
          <a:xfrm>
            <a:off x="1844795" y="1797768"/>
            <a:ext cx="436733" cy="399785"/>
          </a:xfrm>
          <a:prstGeom prst="mathPlus">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p:cNvSpPr/>
          <p:nvPr/>
        </p:nvSpPr>
        <p:spPr>
          <a:xfrm>
            <a:off x="1893335" y="2536107"/>
            <a:ext cx="339652" cy="322576"/>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1181" y="3298737"/>
            <a:ext cx="3771556" cy="3293209"/>
          </a:xfrm>
          <a:prstGeom prst="rect">
            <a:avLst/>
          </a:prstGeom>
          <a:noFill/>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2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Compact Cancelable Template Generation Algorithm </a:t>
            </a:r>
            <a:r>
              <a:rPr lang="en-US" altLang="zh-CN" sz="1400" dirty="0">
                <a:latin typeface="Times New Roman" panose="02020603050405020304" pitchFamily="18" charset="0"/>
                <a:cs typeface="Times New Roman" panose="02020603050405020304" pitchFamily="18" charset="0"/>
              </a:rPr>
              <a:t>is proposed, which presents a comprehensive fingerprint-based verifiable template generation process.</a:t>
            </a:r>
            <a:endParaRPr lang="en-US" altLang="zh-CN" sz="1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INJ-KYBER</a:t>
            </a:r>
            <a:r>
              <a:rPr lang="en-US" altLang="zh-CN" sz="1400" dirty="0">
                <a:latin typeface="Times New Roman" panose="02020603050405020304" pitchFamily="18" charset="0"/>
                <a:cs typeface="Times New Roman" panose="02020603050405020304" pitchFamily="18" charset="0"/>
              </a:rPr>
              <a:t> algorithm, built upon CRYSTALS-KYBER, enables the injection of information into the public key, establishing a natural association between the information and the public key.</a:t>
            </a:r>
            <a:endParaRPr lang="en-US" altLang="zh-CN" sz="1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Coconut Identity Management System </a:t>
            </a:r>
            <a:r>
              <a:rPr lang="en-US" altLang="zh-CN" sz="1400" dirty="0">
                <a:latin typeface="Times New Roman" panose="02020603050405020304" pitchFamily="18" charset="0"/>
                <a:cs typeface="Times New Roman" panose="02020603050405020304" pitchFamily="18" charset="0"/>
              </a:rPr>
              <a:t>is a deployable SSI system that efficiently addresses the challenges of multiple identities and statement verification, offering a solution that is both cost-effective and secure.</a:t>
            </a:r>
            <a:endParaRPr lang="en-US" altLang="zh-CN" sz="1400"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8325471" y="5818645"/>
            <a:ext cx="3593804" cy="954107"/>
          </a:xfrm>
          <a:prstGeom prst="rect">
            <a:avLst/>
          </a:prstGeom>
          <a:noFill/>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Impressively low error rate of 0.0325</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Noteworthy average CR of 5.86%</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Info is injected into post-quantum pub-key</a:t>
            </a:r>
            <a:endPar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400" dirty="0">
                <a:solidFill>
                  <a:srgbClr val="000000"/>
                </a:solidFill>
                <a:latin typeface="Times New Roman" panose="02020603050405020304" pitchFamily="18" charset="0"/>
                <a:ea typeface="等线" panose="02010600030101010101" charset="-122"/>
                <a:cs typeface="Times New Roman" panose="02020603050405020304" pitchFamily="18" charset="0"/>
              </a:rPr>
              <a:t>Cost-effective and secure SSI system </a:t>
            </a:r>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Localized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atural</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L</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anguage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odel</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algn="ctr" defTabSz="914400" fontAlgn="auto">
              <a:lnSpc>
                <a:spcPct val="100000"/>
              </a:lnSpc>
              <a:spcBef>
                <a:spcPts val="0"/>
              </a:spcBef>
              <a:spcAft>
                <a:spcPts val="0"/>
              </a:spcAft>
              <a:buClrTx/>
              <a:buSzTx/>
              <a:buFontTx/>
              <a:buNone/>
              <a:defRPr/>
            </a:pPr>
            <a:r>
              <a:rPr lang="en-US" sz="2400" b="1"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V</a:t>
            </a:r>
            <a:r>
              <a:rPr sz="2400" b="1"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ectorstore</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ound Same Side Corner Rectangle 6"/>
          <p:cNvSpPr/>
          <p:nvPr/>
        </p:nvSpPr>
        <p:spPr>
          <a:xfrm>
            <a:off x="1437640" y="1689100"/>
            <a:ext cx="1498600" cy="64516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Document</a:t>
            </a:r>
            <a:endParaRPr lang="en-US"/>
          </a:p>
        </p:txBody>
      </p:sp>
      <p:sp>
        <p:nvSpPr>
          <p:cNvPr id="8" name="Round Same Side Corner Rectangle 7"/>
          <p:cNvSpPr/>
          <p:nvPr/>
        </p:nvSpPr>
        <p:spPr>
          <a:xfrm>
            <a:off x="3482975" y="1689100"/>
            <a:ext cx="1498600" cy="64516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Text C</a:t>
            </a:r>
            <a:r>
              <a:rPr lang="en-US"/>
              <a:t>hunk</a:t>
            </a:r>
            <a:endParaRPr lang="en-US"/>
          </a:p>
        </p:txBody>
      </p:sp>
      <p:sp>
        <p:nvSpPr>
          <p:cNvPr id="9" name="Round Same Side Corner Rectangle 8"/>
          <p:cNvSpPr/>
          <p:nvPr/>
        </p:nvSpPr>
        <p:spPr>
          <a:xfrm>
            <a:off x="5528310" y="1689100"/>
            <a:ext cx="1498600" cy="64516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a:t>
            </a:r>
            <a:r>
              <a:rPr lang="en-US"/>
              <a:t>mbedding</a:t>
            </a:r>
            <a:endParaRPr lang="en-US"/>
          </a:p>
        </p:txBody>
      </p:sp>
      <p:sp>
        <p:nvSpPr>
          <p:cNvPr id="10" name="Round Same Side Corner Rectangle 9"/>
          <p:cNvSpPr/>
          <p:nvPr/>
        </p:nvSpPr>
        <p:spPr>
          <a:xfrm>
            <a:off x="7573645" y="1689100"/>
            <a:ext cx="1498600" cy="64516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Vec</a:t>
            </a:r>
            <a:r>
              <a:rPr lang="en-US"/>
              <a:t>tor</a:t>
            </a:r>
            <a:endParaRPr lang="en-US"/>
          </a:p>
        </p:txBody>
      </p:sp>
      <p:sp>
        <p:nvSpPr>
          <p:cNvPr id="11" name="Flowchart: Alternate Process 10"/>
          <p:cNvSpPr/>
          <p:nvPr/>
        </p:nvSpPr>
        <p:spPr>
          <a:xfrm>
            <a:off x="7448550" y="3266440"/>
            <a:ext cx="1748790" cy="1021080"/>
          </a:xfrm>
          <a:prstGeom prst="flowChartAlternateProcess">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Indexing</a:t>
            </a:r>
            <a:endParaRPr lang="en-US"/>
          </a:p>
          <a:p>
            <a:pPr algn="ctr"/>
            <a:r>
              <a:rPr lang="en-US"/>
              <a:t>→</a:t>
            </a:r>
            <a:endParaRPr lang="en-US">
              <a:highlight>
                <a:srgbClr val="FFFF00"/>
              </a:highlight>
            </a:endParaRPr>
          </a:p>
          <a:p>
            <a:pPr algn="ctr"/>
            <a:r>
              <a:rPr lang="en-US"/>
              <a:t>Vector Index</a:t>
            </a:r>
            <a:endParaRPr lang="en-US"/>
          </a:p>
        </p:txBody>
      </p:sp>
      <p:cxnSp>
        <p:nvCxnSpPr>
          <p:cNvPr id="12" name="Straight Connector 11"/>
          <p:cNvCxnSpPr>
            <a:stCxn id="7" idx="0"/>
            <a:endCxn id="8" idx="2"/>
          </p:cNvCxnSpPr>
          <p:nvPr/>
        </p:nvCxnSpPr>
        <p:spPr>
          <a:xfrm>
            <a:off x="2936240" y="2011680"/>
            <a:ext cx="546735" cy="0"/>
          </a:xfrm>
          <a:prstGeom prst="line">
            <a:avLst/>
          </a:prstGeom>
        </p:spPr>
        <p:style>
          <a:lnRef idx="2">
            <a:schemeClr val="accent1"/>
          </a:lnRef>
          <a:fillRef idx="0">
            <a:srgbClr val="FFFFFF"/>
          </a:fillRef>
          <a:effectRef idx="0">
            <a:srgbClr val="FFFFFF"/>
          </a:effectRef>
          <a:fontRef idx="minor">
            <a:schemeClr val="tx1"/>
          </a:fontRef>
        </p:style>
      </p:cxnSp>
      <p:cxnSp>
        <p:nvCxnSpPr>
          <p:cNvPr id="13" name="Straight Connector 12"/>
          <p:cNvCxnSpPr/>
          <p:nvPr/>
        </p:nvCxnSpPr>
        <p:spPr>
          <a:xfrm>
            <a:off x="4981575" y="2011680"/>
            <a:ext cx="546735" cy="0"/>
          </a:xfrm>
          <a:prstGeom prst="line">
            <a:avLst/>
          </a:prstGeom>
        </p:spPr>
        <p:style>
          <a:lnRef idx="2">
            <a:schemeClr val="accent1"/>
          </a:lnRef>
          <a:fillRef idx="0">
            <a:srgbClr val="FFFFFF"/>
          </a:fillRef>
          <a:effectRef idx="0">
            <a:srgbClr val="FFFFFF"/>
          </a:effectRef>
          <a:fontRef idx="minor">
            <a:schemeClr val="tx1"/>
          </a:fontRef>
        </p:style>
      </p:cxnSp>
      <p:cxnSp>
        <p:nvCxnSpPr>
          <p:cNvPr id="14" name="Straight Connector 13"/>
          <p:cNvCxnSpPr/>
          <p:nvPr/>
        </p:nvCxnSpPr>
        <p:spPr>
          <a:xfrm>
            <a:off x="7026910" y="2011680"/>
            <a:ext cx="546735" cy="0"/>
          </a:xfrm>
          <a:prstGeom prst="line">
            <a:avLst/>
          </a:prstGeom>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0" idx="1"/>
            <a:endCxn id="11" idx="0"/>
          </p:cNvCxnSpPr>
          <p:nvPr/>
        </p:nvCxnSpPr>
        <p:spPr>
          <a:xfrm>
            <a:off x="8322945" y="2334260"/>
            <a:ext cx="0" cy="9321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Flowchart: Alternate Process 16"/>
          <p:cNvSpPr/>
          <p:nvPr/>
        </p:nvSpPr>
        <p:spPr>
          <a:xfrm>
            <a:off x="4368800" y="3265805"/>
            <a:ext cx="1749425" cy="1021715"/>
          </a:xfrm>
          <a:prstGeom prst="flowChartAlternateProcess">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Embedding</a:t>
            </a:r>
            <a:endParaRPr lang="en-US"/>
          </a:p>
          <a:p>
            <a:pPr algn="ctr"/>
            <a:r>
              <a:rPr lang="en-US"/>
              <a:t>Model</a:t>
            </a:r>
            <a:endParaRPr lang="en-US"/>
          </a:p>
        </p:txBody>
      </p:sp>
      <p:cxnSp>
        <p:nvCxnSpPr>
          <p:cNvPr id="18" name="Elbow Connector 17"/>
          <p:cNvCxnSpPr>
            <a:stCxn id="9" idx="1"/>
            <a:endCxn id="17" idx="0"/>
          </p:cNvCxnSpPr>
          <p:nvPr/>
        </p:nvCxnSpPr>
        <p:spPr>
          <a:xfrm rot="5400000">
            <a:off x="5295265" y="2282825"/>
            <a:ext cx="931545" cy="103378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9" name="Left Brace 18"/>
          <p:cNvSpPr/>
          <p:nvPr/>
        </p:nvSpPr>
        <p:spPr>
          <a:xfrm rot="16200000">
            <a:off x="6612255" y="2930525"/>
            <a:ext cx="345440" cy="307848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Flowchart: Process 19"/>
          <p:cNvSpPr/>
          <p:nvPr/>
        </p:nvSpPr>
        <p:spPr>
          <a:xfrm>
            <a:off x="5876925" y="4747260"/>
            <a:ext cx="1816100" cy="749300"/>
          </a:xfrm>
          <a:prstGeom prst="flowChartProcess">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Query</a:t>
            </a:r>
            <a:endParaRPr lang="en-US"/>
          </a:p>
        </p:txBody>
      </p:sp>
      <p:sp>
        <p:nvSpPr>
          <p:cNvPr id="21" name="Equal 20"/>
          <p:cNvSpPr/>
          <p:nvPr/>
        </p:nvSpPr>
        <p:spPr>
          <a:xfrm>
            <a:off x="8197850" y="4878070"/>
            <a:ext cx="919480" cy="488315"/>
          </a:xfrm>
          <a:prstGeom prst="mathEqual">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22" name="Flowchart: Document 21"/>
          <p:cNvSpPr/>
          <p:nvPr/>
        </p:nvSpPr>
        <p:spPr>
          <a:xfrm>
            <a:off x="9622155" y="4642485"/>
            <a:ext cx="1748155" cy="1021080"/>
          </a:xfrm>
          <a:prstGeom prst="flowChartDocument">
            <a:avLst/>
          </a:prstGeom>
          <a:solidFill>
            <a:schemeClr val="accent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000" b="1"/>
              <a:t>Prompt</a:t>
            </a:r>
            <a:endParaRPr lang="en-US" sz="2000" b="1"/>
          </a:p>
        </p:txBody>
      </p:sp>
      <p:sp>
        <p:nvSpPr>
          <p:cNvPr id="23" name="Plus 22"/>
          <p:cNvSpPr/>
          <p:nvPr/>
        </p:nvSpPr>
        <p:spPr>
          <a:xfrm>
            <a:off x="4874260" y="4792980"/>
            <a:ext cx="669290" cy="703580"/>
          </a:xfrm>
          <a:prstGeom prst="mathPlus">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Text Box 23"/>
          <p:cNvSpPr txBox="1"/>
          <p:nvPr/>
        </p:nvSpPr>
        <p:spPr>
          <a:xfrm>
            <a:off x="3898265" y="5673725"/>
            <a:ext cx="2620645" cy="922020"/>
          </a:xfrm>
          <a:prstGeom prst="rect">
            <a:avLst/>
          </a:prstGeom>
          <a:noFill/>
        </p:spPr>
        <p:txBody>
          <a:bodyPr wrap="square" rtlCol="0">
            <a:spAutoFit/>
          </a:bodyPr>
          <a:p>
            <a:pPr algn="ctr"/>
            <a:r>
              <a:rPr lang="en-US" u="sng"/>
              <a:t>Answer the </a:t>
            </a:r>
            <a:r>
              <a:rPr lang="en-US" u="sng">
                <a:solidFill>
                  <a:srgbClr val="FF0000"/>
                </a:solidFill>
              </a:rPr>
              <a:t>Query</a:t>
            </a:r>
            <a:r>
              <a:rPr lang="en-US" u="sng"/>
              <a:t>.</a:t>
            </a:r>
            <a:endParaRPr lang="en-US" u="sng"/>
          </a:p>
          <a:p>
            <a:pPr algn="ctr"/>
            <a:r>
              <a:rPr lang="en-US" u="sng"/>
              <a:t>Only use </a:t>
            </a:r>
            <a:r>
              <a:rPr lang="en-US" u="sng">
                <a:solidFill>
                  <a:srgbClr val="FF0000"/>
                </a:solidFill>
              </a:rPr>
              <a:t>Context </a:t>
            </a:r>
            <a:endParaRPr lang="en-US" u="sng">
              <a:solidFill>
                <a:srgbClr val="FF0000"/>
              </a:solidFill>
            </a:endParaRPr>
          </a:p>
          <a:p>
            <a:pPr algn="ctr"/>
            <a:r>
              <a:rPr lang="en-US" u="sng"/>
              <a:t>to construct the answer.</a:t>
            </a:r>
            <a:endParaRPr lang="en-US" u="sng"/>
          </a:p>
        </p:txBody>
      </p:sp>
      <p:sp>
        <p:nvSpPr>
          <p:cNvPr id="26" name="Flowchart: Process 25"/>
          <p:cNvSpPr/>
          <p:nvPr/>
        </p:nvSpPr>
        <p:spPr>
          <a:xfrm>
            <a:off x="2724785" y="4747260"/>
            <a:ext cx="1816100" cy="749300"/>
          </a:xfrm>
          <a:prstGeom prst="flowChartProcess">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Chat History</a:t>
            </a: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algn="ctr" defTabSz="914400" fontAlgn="auto">
              <a:lnSpc>
                <a:spcPct val="100000"/>
              </a:lnSpc>
              <a:spcBef>
                <a:spcPts val="0"/>
              </a:spcBef>
              <a:spcAft>
                <a:spcPts val="0"/>
              </a:spcAft>
              <a:buClrTx/>
              <a:buSzTx/>
              <a:buFontTx/>
              <a:buNone/>
              <a:defRPr/>
            </a:pPr>
            <a:r>
              <a:rPr lang="en-US" sz="2400" b="1"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V</a:t>
            </a:r>
            <a:r>
              <a:rPr sz="2400" b="1"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rPr>
              <a:t>ectorstore</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 Box 1"/>
          <p:cNvSpPr txBox="1"/>
          <p:nvPr/>
        </p:nvSpPr>
        <p:spPr>
          <a:xfrm>
            <a:off x="847090" y="981075"/>
            <a:ext cx="4064000" cy="1753235"/>
          </a:xfrm>
          <a:prstGeom prst="rect">
            <a:avLst/>
          </a:prstGeom>
          <a:noFill/>
        </p:spPr>
        <p:txBody>
          <a:bodyPr wrap="square" rtlCol="0">
            <a:spAutoFit/>
          </a:bodyPr>
          <a:p>
            <a:pPr marL="914400" lvl="2" indent="457200"/>
            <a:r>
              <a:rPr lang="en-US" b="1"/>
              <a:t>LangChain</a:t>
            </a:r>
            <a:r>
              <a:rPr lang="en-US"/>
              <a:t>——</a:t>
            </a:r>
            <a:endParaRPr lang="en-US"/>
          </a:p>
          <a:p>
            <a:endParaRPr lang="en-US"/>
          </a:p>
          <a:p>
            <a:r>
              <a:rPr lang="en-US"/>
              <a:t>1、加载</a:t>
            </a:r>
            <a:r>
              <a:rPr lang="zh-CN" altLang="en-US"/>
              <a:t>文件内容</a:t>
            </a:r>
            <a:endParaRPr lang="en-US"/>
          </a:p>
          <a:p>
            <a:r>
              <a:rPr lang="en-US"/>
              <a:t>2 - 计算文件的 SHA1 </a:t>
            </a:r>
            <a:endParaRPr lang="en-US"/>
          </a:p>
          <a:p>
            <a:r>
              <a:rPr lang="en-US"/>
              <a:t>3 - 添加 SHA1 作为元数据 </a:t>
            </a:r>
            <a:endParaRPr lang="en-US"/>
          </a:p>
          <a:p>
            <a:r>
              <a:rPr lang="en-US"/>
              <a:t>4 - 添加到Supabase vectorstore</a:t>
            </a:r>
            <a:endParaRPr lang="en-US"/>
          </a:p>
        </p:txBody>
      </p:sp>
      <p:sp>
        <p:nvSpPr>
          <p:cNvPr id="3" name="Text Box 2"/>
          <p:cNvSpPr txBox="1"/>
          <p:nvPr/>
        </p:nvSpPr>
        <p:spPr>
          <a:xfrm>
            <a:off x="5728335" y="2115185"/>
            <a:ext cx="5114925" cy="922020"/>
          </a:xfrm>
          <a:prstGeom prst="rect">
            <a:avLst/>
          </a:prstGeom>
          <a:noFill/>
        </p:spPr>
        <p:txBody>
          <a:bodyPr wrap="square" rtlCol="0">
            <a:spAutoFit/>
          </a:bodyPr>
          <a:p>
            <a:r>
              <a:rPr lang="en-US"/>
              <a:t>1 - 文件的内容 </a:t>
            </a:r>
            <a:endParaRPr lang="en-US"/>
          </a:p>
          <a:p>
            <a:r>
              <a:rPr lang="en-US"/>
              <a:t>2 - 文件的元数据信息 </a:t>
            </a:r>
            <a:endParaRPr lang="en-US"/>
          </a:p>
          <a:p>
            <a:r>
              <a:rPr lang="en-US"/>
              <a:t>3 - 使用OpenAI Embeddings来计算文件的向量值</a:t>
            </a:r>
            <a:endParaRPr lang="en-US"/>
          </a:p>
        </p:txBody>
      </p:sp>
      <p:cxnSp>
        <p:nvCxnSpPr>
          <p:cNvPr id="4" name="Straight Arrow Connector 3"/>
          <p:cNvCxnSpPr/>
          <p:nvPr/>
        </p:nvCxnSpPr>
        <p:spPr>
          <a:xfrm>
            <a:off x="4448175" y="2576195"/>
            <a:ext cx="9677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7091045" y="3543300"/>
            <a:ext cx="4942205" cy="922020"/>
          </a:xfrm>
          <a:prstGeom prst="rect">
            <a:avLst/>
          </a:prstGeom>
          <a:noFill/>
        </p:spPr>
        <p:txBody>
          <a:bodyPr wrap="square" rtlCol="0">
            <a:spAutoFit/>
          </a:bodyPr>
          <a:p>
            <a:r>
              <a:rPr lang="en-US"/>
              <a:t>上传新文件时： </a:t>
            </a:r>
            <a:endParaRPr lang="en-US"/>
          </a:p>
          <a:p>
            <a:r>
              <a:rPr lang="en-US"/>
              <a:t>1 - 通过计算文件 SHA1 来检查它是否已经存在 </a:t>
            </a:r>
            <a:endParaRPr lang="en-US"/>
          </a:p>
          <a:p>
            <a:r>
              <a:rPr lang="en-US"/>
              <a:t>2 - 通过查询Supabase元数据列来检查它</a:t>
            </a:r>
            <a:endParaRPr lang="en-US"/>
          </a:p>
        </p:txBody>
      </p:sp>
      <p:sp>
        <p:nvSpPr>
          <p:cNvPr id="6" name="Text Box 5"/>
          <p:cNvSpPr txBox="1"/>
          <p:nvPr/>
        </p:nvSpPr>
        <p:spPr>
          <a:xfrm>
            <a:off x="213360" y="3228340"/>
            <a:ext cx="6637020" cy="922020"/>
          </a:xfrm>
          <a:prstGeom prst="rect">
            <a:avLst/>
          </a:prstGeom>
          <a:noFill/>
        </p:spPr>
        <p:txBody>
          <a:bodyPr wrap="square" rtlCol="0">
            <a:spAutoFit/>
          </a:bodyPr>
          <a:p>
            <a:r>
              <a:rPr lang="en-US"/>
              <a:t>1 - 选择模型（GPT3.5 或 GPT4） </a:t>
            </a:r>
            <a:endParaRPr lang="en-US"/>
          </a:p>
          <a:p>
            <a:r>
              <a:rPr lang="en-US"/>
              <a:t>2 - 使用Supabase vectorstore 创建 CoversationalRetrievalChain </a:t>
            </a:r>
            <a:endParaRPr lang="en-US"/>
          </a:p>
          <a:p>
            <a:r>
              <a:rPr lang="en-US"/>
              <a:t>3 - 发送问题，然后在Streamlit中显示查询结果</a:t>
            </a:r>
            <a:endParaRPr lang="en-US"/>
          </a:p>
        </p:txBody>
      </p:sp>
      <p:sp>
        <p:nvSpPr>
          <p:cNvPr id="7" name="Text Box 6"/>
          <p:cNvSpPr txBox="1"/>
          <p:nvPr/>
        </p:nvSpPr>
        <p:spPr>
          <a:xfrm>
            <a:off x="0" y="6028055"/>
            <a:ext cx="7975600" cy="829945"/>
          </a:xfrm>
          <a:prstGeom prst="rect">
            <a:avLst/>
          </a:prstGeom>
          <a:noFill/>
        </p:spPr>
        <p:txBody>
          <a:bodyPr wrap="square" rtlCol="0">
            <a:spAutoFit/>
          </a:bodyPr>
          <a:p>
            <a:r>
              <a:rPr lang="en-US" sz="1600"/>
              <a:t>如果一条信息的role是user，则表明这是用户向模型发送的聊天信息，相当于是Completion模型中的prompt，而如果一条信息的role是assistant，则表示这是当前模型围绕某条用户信息做出的回应，相当于是相当于是Completion模型中的text。</a:t>
            </a:r>
            <a:endParaRPr lang="en-US" sz="1600"/>
          </a:p>
        </p:txBody>
      </p:sp>
      <p:pic>
        <p:nvPicPr>
          <p:cNvPr id="8" name="Picture 7"/>
          <p:cNvPicPr>
            <a:picLocks noChangeAspect="1"/>
          </p:cNvPicPr>
          <p:nvPr/>
        </p:nvPicPr>
        <p:blipFill>
          <a:blip r:embed="rId1"/>
          <a:stretch>
            <a:fillRect/>
          </a:stretch>
        </p:blipFill>
        <p:spPr>
          <a:xfrm>
            <a:off x="0" y="4802505"/>
            <a:ext cx="5226050" cy="1225550"/>
          </a:xfrm>
          <a:prstGeom prst="rect">
            <a:avLst/>
          </a:prstGeom>
        </p:spPr>
      </p:pic>
      <p:pic>
        <p:nvPicPr>
          <p:cNvPr id="9" name="Picture 8"/>
          <p:cNvPicPr>
            <a:picLocks noChangeAspect="1"/>
          </p:cNvPicPr>
          <p:nvPr/>
        </p:nvPicPr>
        <p:blipFill>
          <a:blip r:embed="rId2"/>
          <a:stretch>
            <a:fillRect/>
          </a:stretch>
        </p:blipFill>
        <p:spPr>
          <a:xfrm>
            <a:off x="7975600" y="5059045"/>
            <a:ext cx="3302000" cy="800100"/>
          </a:xfrm>
          <a:prstGeom prst="rect">
            <a:avLst/>
          </a:prstGeom>
        </p:spPr>
      </p:pic>
      <p:pic>
        <p:nvPicPr>
          <p:cNvPr id="10" name="Picture 9"/>
          <p:cNvPicPr>
            <a:picLocks noChangeAspect="1"/>
          </p:cNvPicPr>
          <p:nvPr/>
        </p:nvPicPr>
        <p:blipFill>
          <a:blip r:embed="rId3"/>
          <a:stretch>
            <a:fillRect/>
          </a:stretch>
        </p:blipFill>
        <p:spPr>
          <a:xfrm>
            <a:off x="7975600" y="5866130"/>
            <a:ext cx="4057650" cy="24765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Localized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atural</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L</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anguage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odel</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 Box 1"/>
          <p:cNvSpPr txBox="1"/>
          <p:nvPr/>
        </p:nvSpPr>
        <p:spPr>
          <a:xfrm>
            <a:off x="1562735" y="1648460"/>
            <a:ext cx="9999345" cy="4154170"/>
          </a:xfrm>
          <a:prstGeom prst="rect">
            <a:avLst/>
          </a:prstGeom>
          <a:noFill/>
        </p:spPr>
        <p:txBody>
          <a:bodyPr wrap="square" rtlCol="0">
            <a:spAutoFit/>
          </a:bodyPr>
          <a:p>
            <a:r>
              <a:rPr lang="en-US" sz="2400"/>
              <a:t>LangChain——</a:t>
            </a:r>
            <a:endParaRPr lang="en-US" sz="2400"/>
          </a:p>
          <a:p>
            <a:r>
              <a:rPr lang="en-US" sz="2400"/>
              <a:t>构建强大且具有高度可定制性的</a:t>
            </a:r>
            <a:r>
              <a:rPr lang="zh-CN" altLang="en-US" sz="2400"/>
              <a:t>问答知识库</a:t>
            </a:r>
            <a:endParaRPr lang="en-US" sz="2400"/>
          </a:p>
          <a:p>
            <a:endParaRPr lang="en-US" sz="2400"/>
          </a:p>
          <a:p>
            <a:r>
              <a:rPr lang="en-US" sz="2400"/>
              <a:t>Quivr——</a:t>
            </a:r>
            <a:endParaRPr lang="en-US" sz="2400"/>
          </a:p>
          <a:p>
            <a:r>
              <a:rPr lang="en-US" sz="2400"/>
              <a:t>多种文件格式，如文本、Markdown、PDF、音频和视频等 → </a:t>
            </a:r>
            <a:r>
              <a:rPr lang="zh-CN" altLang="en-US" sz="2400"/>
              <a:t>向量数据库</a:t>
            </a:r>
            <a:endParaRPr lang="zh-CN" altLang="en-US" sz="2400"/>
          </a:p>
          <a:p>
            <a:endParaRPr lang="zh-CN" altLang="en-US" sz="2400"/>
          </a:p>
          <a:p>
            <a:r>
              <a:rPr lang="zh-CN" altLang="en-US" sz="2400"/>
              <a:t>ChatGPT PROMPTs Splitter</a:t>
            </a:r>
            <a:r>
              <a:rPr lang="en-US" altLang="zh-CN" sz="2400"/>
              <a:t>——</a:t>
            </a:r>
            <a:endParaRPr lang="en-US" altLang="zh-CN" sz="2400"/>
          </a:p>
          <a:p>
            <a:r>
              <a:rPr lang="en-US" altLang="zh-CN" sz="2400"/>
              <a:t>安全地处理每个请求多达15,000个字符的块</a:t>
            </a:r>
            <a:endParaRPr lang="en-US" altLang="zh-CN" sz="2400"/>
          </a:p>
          <a:p>
            <a:endParaRPr lang="en-US" altLang="zh-CN" sz="2400"/>
          </a:p>
          <a:p>
            <a:r>
              <a:rPr lang="en-US" altLang="zh-CN" sz="2400"/>
              <a:t>Voyager——</a:t>
            </a:r>
            <a:endParaRPr lang="en-US" altLang="zh-CN" sz="2400"/>
          </a:p>
          <a:p>
            <a:r>
              <a:rPr lang="en-US" altLang="zh-CN" sz="2400"/>
              <a:t>在内存向量集合上执行快速最近邻搜索</a:t>
            </a:r>
            <a:endParaRPr lang="en-US" altLang="zh-CN" sz="24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aphicFrame>
        <p:nvGraphicFramePr>
          <p:cNvPr id="6" name="Table 5"/>
          <p:cNvGraphicFramePr/>
          <p:nvPr/>
        </p:nvGraphicFramePr>
        <p:xfrm>
          <a:off x="290195" y="76835"/>
          <a:ext cx="11610975" cy="7010400"/>
        </p:xfrm>
        <a:graphic>
          <a:graphicData uri="http://schemas.openxmlformats.org/drawingml/2006/table">
            <a:tbl>
              <a:tblPr firstRow="1" bandRow="1">
                <a:tableStyleId>{5C22544A-7EE6-4342-B048-85BDC9FD1C3A}</a:tableStyleId>
              </a:tblPr>
              <a:tblGrid>
                <a:gridCol w="2154555"/>
                <a:gridCol w="1443990"/>
                <a:gridCol w="1346200"/>
                <a:gridCol w="6666230"/>
              </a:tblGrid>
              <a:tr h="0">
                <a:tc>
                  <a:txBody>
                    <a:bodyPr/>
                    <a:p>
                      <a:pPr>
                        <a:buNone/>
                      </a:pPr>
                      <a:r>
                        <a:rPr lang="en-US" sz="1400"/>
                        <a:t>模型名称</a:t>
                      </a:r>
                      <a:endParaRPr lang="en-US" sz="1400"/>
                    </a:p>
                  </a:txBody>
                  <a:tcPr marR="107950"/>
                </a:tc>
                <a:tc>
                  <a:txBody>
                    <a:bodyPr/>
                    <a:p>
                      <a:pPr>
                        <a:buNone/>
                      </a:pPr>
                      <a:r>
                        <a:rPr lang="en-US" sz="1400"/>
                        <a:t>参数量</a:t>
                      </a:r>
                      <a:endParaRPr lang="en-US" sz="1400"/>
                    </a:p>
                  </a:txBody>
                  <a:tcPr marR="107950"/>
                </a:tc>
                <a:tc>
                  <a:txBody>
                    <a:bodyPr/>
                    <a:p>
                      <a:pPr>
                        <a:buNone/>
                      </a:pPr>
                      <a:r>
                        <a:rPr lang="en-US" sz="1400"/>
                        <a:t>支持语言类型</a:t>
                      </a:r>
                      <a:endParaRPr lang="en-US" sz="1400"/>
                    </a:p>
                  </a:txBody>
                  <a:tcPr marR="107950"/>
                </a:tc>
                <a:tc>
                  <a:txBody>
                    <a:bodyPr/>
                    <a:p>
                      <a:pPr>
                        <a:buNone/>
                      </a:pPr>
                      <a:r>
                        <a:rPr lang="en-US" sz="1400"/>
                        <a:t>特点概述</a:t>
                      </a:r>
                      <a:endParaRPr lang="en-US" sz="1400"/>
                    </a:p>
                  </a:txBody>
                  <a:tcPr marR="107950"/>
                </a:tc>
              </a:tr>
              <a:tr h="304800">
                <a:tc>
                  <a:txBody>
                    <a:bodyPr/>
                    <a:p>
                      <a:pPr>
                        <a:buNone/>
                      </a:pPr>
                      <a:r>
                        <a:rPr lang="en-US" sz="1400"/>
                        <a:t>LLaMA-13B</a:t>
                      </a:r>
                      <a:endParaRPr lang="en-US" sz="1400"/>
                    </a:p>
                  </a:txBody>
                  <a:tcPr marR="107950"/>
                </a:tc>
                <a:tc>
                  <a:txBody>
                    <a:bodyPr/>
                    <a:p>
                      <a:pPr>
                        <a:buNone/>
                      </a:pPr>
                      <a:r>
                        <a:rPr lang="en-US" sz="1400"/>
                        <a:t>130 亿</a:t>
                      </a:r>
                      <a:endParaRPr lang="en-US" sz="1400"/>
                    </a:p>
                  </a:txBody>
                  <a:tcPr marR="107950"/>
                </a:tc>
                <a:tc>
                  <a:txBody>
                    <a:bodyPr/>
                    <a:p>
                      <a:pPr>
                        <a:buNone/>
                      </a:pPr>
                      <a:r>
                        <a:rPr lang="en-US" sz="1400"/>
                        <a:t>中英双语</a:t>
                      </a:r>
                      <a:endParaRPr lang="en-US" sz="1400"/>
                    </a:p>
                  </a:txBody>
                  <a:tcPr marR="107950"/>
                </a:tc>
                <a:tc>
                  <a:txBody>
                    <a:bodyPr/>
                    <a:p>
                      <a:pPr>
                        <a:buNone/>
                      </a:pPr>
                      <a:r>
                        <a:rPr lang="en-US" sz="1400"/>
                        <a:t>性能超越 GPT-3，可本地运行于PC和智能手机。</a:t>
                      </a:r>
                      <a:endParaRPr lang="en-US" sz="1400"/>
                    </a:p>
                  </a:txBody>
                  <a:tcPr marR="107950"/>
                </a:tc>
              </a:tr>
              <a:tr h="304800">
                <a:tc>
                  <a:txBody>
                    <a:bodyPr/>
                    <a:p>
                      <a:pPr>
                        <a:buNone/>
                      </a:pPr>
                      <a:r>
                        <a:rPr lang="en-US" sz="1400"/>
                        <a:t>Dolly</a:t>
                      </a:r>
                      <a:endParaRPr lang="en-US" sz="1400"/>
                    </a:p>
                  </a:txBody>
                  <a:tcPr marR="107950"/>
                </a:tc>
                <a:tc>
                  <a:txBody>
                    <a:bodyPr/>
                    <a:p>
                      <a:pPr>
                        <a:buNone/>
                      </a:pPr>
                      <a:r>
                        <a:rPr lang="en-US" sz="1400"/>
                        <a:t>60 亿</a:t>
                      </a:r>
                      <a:endParaRPr lang="en-US" sz="1400"/>
                    </a:p>
                  </a:txBody>
                  <a:tcPr marR="107950"/>
                </a:tc>
                <a:tc>
                  <a:txBody>
                    <a:bodyPr/>
                    <a:p>
                      <a:pPr>
                        <a:buNone/>
                      </a:pPr>
                      <a:r>
                        <a:rPr lang="en-US" sz="1400"/>
                        <a:t>不明</a:t>
                      </a:r>
                      <a:endParaRPr lang="en-US" sz="1400"/>
                    </a:p>
                  </a:txBody>
                  <a:tcPr marR="107950"/>
                </a:tc>
                <a:tc>
                  <a:txBody>
                    <a:bodyPr/>
                    <a:p>
                      <a:pPr>
                        <a:buNone/>
                      </a:pPr>
                      <a:r>
                        <a:rPr lang="en-US" sz="1400"/>
                        <a:t>低成本的语言模型，展现类似于 ChatGPT 的互动能力。</a:t>
                      </a:r>
                      <a:endParaRPr lang="en-US" sz="1400"/>
                    </a:p>
                  </a:txBody>
                  <a:tcPr marR="107950"/>
                </a:tc>
              </a:tr>
              <a:tr h="304800">
                <a:tc>
                  <a:txBody>
                    <a:bodyPr/>
                    <a:p>
                      <a:pPr>
                        <a:buNone/>
                      </a:pPr>
                      <a:r>
                        <a:rPr lang="en-US" sz="1400"/>
                        <a:t>ChatYuan-large-v2</a:t>
                      </a:r>
                      <a:endParaRPr lang="en-US" sz="1400"/>
                    </a:p>
                  </a:txBody>
                  <a:tcPr marR="107950"/>
                </a:tc>
                <a:tc>
                  <a:txBody>
                    <a:bodyPr/>
                    <a:p>
                      <a:pPr>
                        <a:buNone/>
                      </a:pPr>
                      <a:r>
                        <a:rPr lang="en-US" sz="1400"/>
                        <a:t>未提供</a:t>
                      </a:r>
                      <a:endParaRPr lang="en-US" sz="1400"/>
                    </a:p>
                  </a:txBody>
                  <a:tcPr marR="107950"/>
                </a:tc>
                <a:tc>
                  <a:txBody>
                    <a:bodyPr/>
                    <a:p>
                      <a:pPr>
                        <a:buNone/>
                      </a:pPr>
                      <a:r>
                        <a:rPr lang="en-US" sz="1400"/>
                        <a:t>中英双语</a:t>
                      </a:r>
                      <a:endParaRPr lang="en-US" sz="1400"/>
                    </a:p>
                  </a:txBody>
                  <a:tcPr marR="107950"/>
                </a:tc>
                <a:tc>
                  <a:txBody>
                    <a:bodyPr/>
                    <a:p>
                      <a:pPr>
                        <a:buNone/>
                      </a:pPr>
                      <a:r>
                        <a:rPr lang="en-US" sz="1400"/>
                        <a:t>中英双语的对话语言大模型，优化了微调数据和人类反馈强化学习等方面。</a:t>
                      </a:r>
                      <a:endParaRPr lang="en-US" sz="1400"/>
                    </a:p>
                  </a:txBody>
                  <a:tcPr marR="107950"/>
                </a:tc>
              </a:tr>
              <a:tr h="304800">
                <a:tc>
                  <a:txBody>
                    <a:bodyPr/>
                    <a:p>
                      <a:pPr>
                        <a:buNone/>
                      </a:pPr>
                      <a:r>
                        <a:rPr lang="en-US" sz="1400"/>
                        <a:t>OPT-175B</a:t>
                      </a:r>
                      <a:endParaRPr lang="en-US" sz="1400"/>
                    </a:p>
                  </a:txBody>
                  <a:tcPr marR="107950"/>
                </a:tc>
                <a:tc>
                  <a:txBody>
                    <a:bodyPr/>
                    <a:p>
                      <a:pPr>
                        <a:buNone/>
                      </a:pPr>
                      <a:r>
                        <a:rPr lang="en-US" sz="1400"/>
                        <a:t>1750 亿</a:t>
                      </a:r>
                      <a:endParaRPr lang="en-US" sz="1400"/>
                    </a:p>
                  </a:txBody>
                  <a:tcPr marR="107950"/>
                </a:tc>
                <a:tc>
                  <a:txBody>
                    <a:bodyPr/>
                    <a:p>
                      <a:pPr>
                        <a:buNone/>
                      </a:pPr>
                      <a:r>
                        <a:rPr lang="en-US" sz="1400"/>
                        <a:t>不明</a:t>
                      </a:r>
                      <a:endParaRPr lang="en-US" sz="1400"/>
                    </a:p>
                  </a:txBody>
                  <a:tcPr marR="107950"/>
                </a:tc>
                <a:tc>
                  <a:txBody>
                    <a:bodyPr/>
                    <a:p>
                      <a:pPr>
                        <a:buNone/>
                      </a:pPr>
                      <a:r>
                        <a:rPr lang="en-US" sz="1400"/>
                        <a:t>Meta开源的大型语言模型，免费但限制用途于非商业。</a:t>
                      </a:r>
                      <a:endParaRPr lang="en-US" sz="1400"/>
                    </a:p>
                  </a:txBody>
                  <a:tcPr marR="107950"/>
                </a:tc>
              </a:tr>
              <a:tr h="304800">
                <a:tc>
                  <a:txBody>
                    <a:bodyPr/>
                    <a:p>
                      <a:pPr>
                        <a:buNone/>
                      </a:pPr>
                      <a:r>
                        <a:rPr lang="en-US" sz="1400"/>
                        <a:t>Cerebras-GPT</a:t>
                      </a:r>
                      <a:endParaRPr lang="en-US" sz="1400"/>
                    </a:p>
                  </a:txBody>
                  <a:tcPr marR="107950"/>
                </a:tc>
                <a:tc>
                  <a:txBody>
                    <a:bodyPr/>
                    <a:p>
                      <a:pPr>
                        <a:buNone/>
                      </a:pPr>
                      <a:r>
                        <a:rPr lang="en-US" sz="1400"/>
                        <a:t>1.11亿 - 130亿</a:t>
                      </a:r>
                      <a:endParaRPr lang="en-US" sz="1400"/>
                    </a:p>
                  </a:txBody>
                  <a:tcPr marR="107950"/>
                </a:tc>
                <a:tc>
                  <a:txBody>
                    <a:bodyPr/>
                    <a:p>
                      <a:pPr>
                        <a:buNone/>
                      </a:pPr>
                      <a:r>
                        <a:rPr lang="en-US" sz="1400"/>
                        <a:t>不明</a:t>
                      </a:r>
                      <a:endParaRPr lang="en-US" sz="1400"/>
                    </a:p>
                  </a:txBody>
                  <a:tcPr marR="107950"/>
                </a:tc>
                <a:tc>
                  <a:txBody>
                    <a:bodyPr/>
                    <a:p>
                      <a:pPr>
                        <a:buNone/>
                      </a:pPr>
                      <a:r>
                        <a:rPr lang="en-US" sz="1400"/>
                        <a:t>Cerebras公司开源的自然语言处理领域预训练模型。</a:t>
                      </a:r>
                      <a:endParaRPr lang="en-US" sz="1400"/>
                    </a:p>
                  </a:txBody>
                  <a:tcPr marR="107950"/>
                </a:tc>
              </a:tr>
              <a:tr h="304800">
                <a:tc>
                  <a:txBody>
                    <a:bodyPr/>
                    <a:p>
                      <a:pPr>
                        <a:buNone/>
                      </a:pPr>
                      <a:r>
                        <a:rPr lang="en-US" sz="1400"/>
                        <a:t>BLOOM</a:t>
                      </a:r>
                      <a:endParaRPr lang="en-US" sz="1400"/>
                    </a:p>
                  </a:txBody>
                  <a:tcPr marR="107950"/>
                </a:tc>
                <a:tc>
                  <a:txBody>
                    <a:bodyPr/>
                    <a:p>
                      <a:pPr>
                        <a:buNone/>
                      </a:pPr>
                      <a:r>
                        <a:rPr lang="en-US" sz="1400"/>
                        <a:t>1760 亿</a:t>
                      </a:r>
                      <a:endParaRPr lang="en-US" sz="1400"/>
                    </a:p>
                  </a:txBody>
                  <a:tcPr marR="107950"/>
                </a:tc>
                <a:tc>
                  <a:txBody>
                    <a:bodyPr/>
                    <a:p>
                      <a:pPr>
                        <a:buNone/>
                      </a:pPr>
                      <a:r>
                        <a:rPr lang="en-US" sz="1400"/>
                        <a:t>46种自然语言 </a:t>
                      </a:r>
                      <a:endParaRPr lang="en-US" sz="1400"/>
                    </a:p>
                  </a:txBody>
                  <a:tcPr marR="107950"/>
                </a:tc>
                <a:tc>
                  <a:txBody>
                    <a:bodyPr/>
                    <a:p>
                      <a:pPr>
                        <a:buNone/>
                      </a:pPr>
                      <a:r>
                        <a:rPr lang="en-US" sz="1400"/>
                        <a:t>易获取，免费提供给个人或机构，支持多语言和代码生成。</a:t>
                      </a:r>
                      <a:endParaRPr lang="en-US" sz="1400"/>
                    </a:p>
                  </a:txBody>
                  <a:tcPr marR="107950"/>
                </a:tc>
              </a:tr>
              <a:tr h="304800">
                <a:tc>
                  <a:txBody>
                    <a:bodyPr/>
                    <a:p>
                      <a:pPr>
                        <a:buNone/>
                      </a:pPr>
                      <a:r>
                        <a:rPr lang="en-US" sz="1400"/>
                        <a:t>GPT-2</a:t>
                      </a:r>
                      <a:endParaRPr lang="en-US" sz="1400"/>
                    </a:p>
                  </a:txBody>
                  <a:tcPr marR="107950"/>
                </a:tc>
                <a:tc>
                  <a:txBody>
                    <a:bodyPr/>
                    <a:p>
                      <a:pPr>
                        <a:buNone/>
                      </a:pPr>
                      <a:r>
                        <a:rPr lang="en-US" sz="1400"/>
                        <a:t>15 亿</a:t>
                      </a:r>
                      <a:endParaRPr lang="en-US" sz="1400"/>
                    </a:p>
                  </a:txBody>
                  <a:tcPr marR="107950"/>
                </a:tc>
                <a:tc>
                  <a:txBody>
                    <a:bodyPr/>
                    <a:p>
                      <a:pPr>
                        <a:buNone/>
                      </a:pPr>
                      <a:r>
                        <a:rPr lang="en-US" sz="1400"/>
                        <a:t>不明</a:t>
                      </a:r>
                      <a:endParaRPr lang="en-US" sz="1400"/>
                    </a:p>
                  </a:txBody>
                  <a:tcPr marR="107950"/>
                </a:tc>
                <a:tc>
                  <a:txBody>
                    <a:bodyPr/>
                    <a:p>
                      <a:pPr>
                        <a:buNone/>
                      </a:pPr>
                      <a:r>
                        <a:rPr lang="en-US" sz="1400"/>
                        <a:t>基于Transformer的大型语言模型，用于翻译、回答问题等，规模较小。</a:t>
                      </a:r>
                      <a:endParaRPr lang="en-US" sz="1400"/>
                    </a:p>
                  </a:txBody>
                  <a:tcPr marR="107950"/>
                </a:tc>
              </a:tr>
              <a:tr h="304800">
                <a:tc>
                  <a:txBody>
                    <a:bodyPr/>
                    <a:p>
                      <a:pPr>
                        <a:buNone/>
                      </a:pPr>
                      <a:r>
                        <a:rPr lang="en-US" sz="1400"/>
                        <a:t>GPT4All</a:t>
                      </a:r>
                      <a:endParaRPr lang="en-US" sz="1400"/>
                    </a:p>
                  </a:txBody>
                  <a:tcPr marR="107950"/>
                </a:tc>
                <a:tc>
                  <a:txBody>
                    <a:bodyPr/>
                    <a:p>
                      <a:pPr>
                        <a:buNone/>
                      </a:pPr>
                      <a:r>
                        <a:rPr lang="en-US" sz="1400"/>
                        <a:t>800k</a:t>
                      </a:r>
                      <a:endParaRPr lang="en-US" sz="1400"/>
                    </a:p>
                  </a:txBody>
                  <a:tcPr marR="107950"/>
                </a:tc>
                <a:tc>
                  <a:txBody>
                    <a:bodyPr/>
                    <a:p>
                      <a:pPr>
                        <a:buNone/>
                      </a:pPr>
                      <a:r>
                        <a:rPr lang="en-US" sz="1400"/>
                        <a:t>不明</a:t>
                      </a:r>
                      <a:endParaRPr lang="en-US" sz="1400"/>
                    </a:p>
                  </a:txBody>
                  <a:tcPr marR="107950"/>
                </a:tc>
                <a:tc>
                  <a:txBody>
                    <a:bodyPr/>
                    <a:p>
                      <a:pPr>
                        <a:buNone/>
                      </a:pPr>
                      <a:r>
                        <a:rPr lang="en-US" sz="1400"/>
                        <a:t>基于LLaMa的助手式大型语言模型，通过大量助手数据训练，平替GPT4。</a:t>
                      </a:r>
                      <a:endParaRPr lang="en-US" sz="1400"/>
                    </a:p>
                  </a:txBody>
                  <a:tcPr marR="107950"/>
                </a:tc>
              </a:tr>
              <a:tr h="304800">
                <a:tc>
                  <a:txBody>
                    <a:bodyPr/>
                    <a:p>
                      <a:pPr>
                        <a:buNone/>
                      </a:pPr>
                      <a:r>
                        <a:rPr lang="en-US" sz="1400"/>
                        <a:t>MOSS</a:t>
                      </a:r>
                      <a:endParaRPr lang="en-US" sz="1400"/>
                    </a:p>
                  </a:txBody>
                  <a:tcPr marR="107950"/>
                </a:tc>
                <a:tc>
                  <a:txBody>
                    <a:bodyPr/>
                    <a:p>
                      <a:pPr>
                        <a:buNone/>
                      </a:pPr>
                      <a:r>
                        <a:rPr lang="en-US" sz="1400"/>
                        <a:t>160 亿</a:t>
                      </a:r>
                      <a:endParaRPr lang="en-US" sz="1400"/>
                    </a:p>
                  </a:txBody>
                  <a:tcPr marR="107950"/>
                </a:tc>
                <a:tc>
                  <a:txBody>
                    <a:bodyPr/>
                    <a:p>
                      <a:pPr>
                        <a:buNone/>
                      </a:pPr>
                      <a:r>
                        <a:rPr lang="en-US" sz="1400"/>
                        <a:t>中英双语</a:t>
                      </a:r>
                      <a:endParaRPr lang="en-US" sz="1400"/>
                    </a:p>
                  </a:txBody>
                  <a:tcPr marR="107950"/>
                </a:tc>
                <a:tc>
                  <a:txBody>
                    <a:bodyPr/>
                    <a:p>
                      <a:pPr>
                        <a:buNone/>
                      </a:pPr>
                      <a:r>
                        <a:rPr lang="en-US" sz="1400"/>
                        <a:t>开源对话语言模型，支持中英双语和多种插件，优化了多轮对话能力。</a:t>
                      </a:r>
                      <a:endParaRPr lang="en-US" sz="1400"/>
                    </a:p>
                  </a:txBody>
                  <a:tcPr marR="107950"/>
                </a:tc>
              </a:tr>
              <a:tr h="304800">
                <a:tc>
                  <a:txBody>
                    <a:bodyPr/>
                    <a:p>
                      <a:pPr>
                        <a:buNone/>
                      </a:pPr>
                      <a:r>
                        <a:rPr lang="en-US" sz="1400"/>
                        <a:t>ChatGLM-6B</a:t>
                      </a:r>
                      <a:endParaRPr lang="en-US" sz="1400"/>
                    </a:p>
                  </a:txBody>
                  <a:tcPr marR="107950"/>
                </a:tc>
                <a:tc>
                  <a:txBody>
                    <a:bodyPr/>
                    <a:p>
                      <a:pPr>
                        <a:buNone/>
                      </a:pPr>
                      <a:r>
                        <a:rPr lang="en-US" sz="1400"/>
                        <a:t>62 亿</a:t>
                      </a:r>
                      <a:endParaRPr lang="en-US" sz="1400"/>
                    </a:p>
                  </a:txBody>
                  <a:tcPr marR="107950"/>
                </a:tc>
                <a:tc>
                  <a:txBody>
                    <a:bodyPr/>
                    <a:p>
                      <a:pPr>
                        <a:buNone/>
                      </a:pPr>
                      <a:r>
                        <a:rPr lang="en-US" sz="1400"/>
                        <a:t>中英双语</a:t>
                      </a:r>
                      <a:endParaRPr lang="en-US" sz="1400"/>
                    </a:p>
                  </a:txBody>
                  <a:tcPr marR="107950"/>
                </a:tc>
                <a:tc>
                  <a:txBody>
                    <a:bodyPr/>
                    <a:p>
                      <a:pPr>
                        <a:buNone/>
                      </a:pPr>
                      <a:r>
                        <a:rPr lang="en-US" sz="1400"/>
                        <a:t>开源支持中英双语问答的对话语言模型，较小规模降低推理成本。</a:t>
                      </a:r>
                      <a:endParaRPr lang="en-US" sz="1400"/>
                    </a:p>
                  </a:txBody>
                  <a:tcPr marR="107950"/>
                </a:tc>
              </a:tr>
              <a:tr h="304800">
                <a:tc>
                  <a:txBody>
                    <a:bodyPr/>
                    <a:p>
                      <a:pPr>
                        <a:buNone/>
                      </a:pPr>
                      <a:r>
                        <a:rPr lang="en-US" sz="1400"/>
                        <a:t>BBT-2</a:t>
                      </a:r>
                      <a:endParaRPr lang="en-US" sz="1400"/>
                    </a:p>
                  </a:txBody>
                  <a:tcPr marR="107950"/>
                </a:tc>
                <a:tc>
                  <a:txBody>
                    <a:bodyPr/>
                    <a:p>
                      <a:pPr>
                        <a:buNone/>
                      </a:pPr>
                      <a:r>
                        <a:rPr lang="en-US" sz="1400"/>
                        <a:t>120 亿</a:t>
                      </a:r>
                      <a:endParaRPr lang="en-US" sz="1400"/>
                    </a:p>
                  </a:txBody>
                  <a:tcPr marR="107950"/>
                </a:tc>
                <a:tc>
                  <a:txBody>
                    <a:bodyPr/>
                    <a:p>
                      <a:pPr>
                        <a:buNone/>
                      </a:pPr>
                      <a:r>
                        <a:rPr lang="en-US" sz="1400"/>
                        <a:t>不明</a:t>
                      </a:r>
                      <a:endParaRPr lang="en-US" sz="1400"/>
                    </a:p>
                  </a:txBody>
                  <a:tcPr marR="107950"/>
                </a:tc>
                <a:tc>
                  <a:txBody>
                    <a:bodyPr/>
                    <a:p>
                      <a:pPr>
                        <a:buNone/>
                      </a:pPr>
                      <a:r>
                        <a:rPr lang="en-US" sz="1400"/>
                        <a:t>通用大语言模型，基于BBT-2训练出了代码、金融、文生图等专业模型。</a:t>
                      </a:r>
                      <a:endParaRPr lang="en-US" sz="1400"/>
                    </a:p>
                  </a:txBody>
                  <a:tcPr marR="107950"/>
                </a:tc>
              </a:tr>
              <a:tr h="304800">
                <a:tc>
                  <a:txBody>
                    <a:bodyPr/>
                    <a:p>
                      <a:pPr>
                        <a:buNone/>
                      </a:pPr>
                      <a:r>
                        <a:rPr lang="en-US" sz="1400"/>
                        <a:t>Vicuna-13B</a:t>
                      </a:r>
                      <a:endParaRPr lang="en-US" sz="1400"/>
                    </a:p>
                  </a:txBody>
                  <a:tcPr marR="107950"/>
                </a:tc>
                <a:tc>
                  <a:txBody>
                    <a:bodyPr/>
                    <a:p>
                      <a:pPr>
                        <a:buNone/>
                      </a:pPr>
                      <a:r>
                        <a:rPr lang="en-US" sz="1400"/>
                        <a:t>13 亿</a:t>
                      </a:r>
                      <a:endParaRPr lang="en-US" sz="1400"/>
                    </a:p>
                  </a:txBody>
                  <a:tcPr marR="107950"/>
                </a:tc>
                <a:tc>
                  <a:txBody>
                    <a:bodyPr/>
                    <a:p>
                      <a:pPr>
                        <a:buNone/>
                      </a:pPr>
                      <a:r>
                        <a:rPr lang="en-US" sz="1400"/>
                        <a:t>不明</a:t>
                      </a:r>
                      <a:endParaRPr lang="en-US" sz="1400"/>
                    </a:p>
                  </a:txBody>
                  <a:tcPr marR="107950"/>
                </a:tc>
                <a:tc>
                  <a:txBody>
                    <a:bodyPr/>
                    <a:p>
                      <a:pPr>
                        <a:buNone/>
                      </a:pPr>
                      <a:r>
                        <a:rPr lang="en-US" sz="1400"/>
                        <a:t>初步评估超过ChatGPT和Google Bard，成本约为300美元。</a:t>
                      </a:r>
                      <a:endParaRPr lang="en-US" sz="1400"/>
                    </a:p>
                  </a:txBody>
                  <a:tcPr marR="107950"/>
                </a:tc>
              </a:tr>
              <a:tr h="304800">
                <a:tc>
                  <a:txBody>
                    <a:bodyPr/>
                    <a:p>
                      <a:pPr>
                        <a:buNone/>
                      </a:pPr>
                      <a:r>
                        <a:rPr lang="en-US" sz="1400"/>
                        <a:t>RedPajama</a:t>
                      </a:r>
                      <a:endParaRPr lang="en-US" sz="1400"/>
                    </a:p>
                  </a:txBody>
                  <a:tcPr marR="107950"/>
                </a:tc>
                <a:tc>
                  <a:txBody>
                    <a:bodyPr/>
                    <a:p>
                      <a:pPr>
                        <a:buNone/>
                      </a:pPr>
                      <a:r>
                        <a:rPr lang="en-US" sz="1400"/>
                        <a:t>1.2 万亿</a:t>
                      </a:r>
                      <a:endParaRPr lang="en-US" sz="1400"/>
                    </a:p>
                  </a:txBody>
                  <a:tcPr marR="107950"/>
                </a:tc>
                <a:tc>
                  <a:txBody>
                    <a:bodyPr/>
                    <a:p>
                      <a:pPr>
                        <a:buNone/>
                      </a:pPr>
                      <a:r>
                        <a:rPr lang="en-US" sz="1400"/>
                        <a:t>不明</a:t>
                      </a:r>
                      <a:endParaRPr lang="en-US" sz="1400"/>
                    </a:p>
                  </a:txBody>
                  <a:tcPr marR="107950"/>
                </a:tc>
                <a:tc>
                  <a:txBody>
                    <a:bodyPr/>
                    <a:p>
                      <a:pPr>
                        <a:buNone/>
                      </a:pPr>
                      <a:r>
                        <a:rPr lang="en-US" sz="1400"/>
                        <a:t>旨在创建全开源大语言模型，已完成1.2万亿数据token的复制。</a:t>
                      </a:r>
                      <a:endParaRPr lang="en-US" sz="1400"/>
                    </a:p>
                  </a:txBody>
                  <a:tcPr marR="107950"/>
                </a:tc>
              </a:tr>
              <a:tr h="304800">
                <a:tc>
                  <a:txBody>
                    <a:bodyPr/>
                    <a:p>
                      <a:pPr>
                        <a:buNone/>
                      </a:pPr>
                      <a:r>
                        <a:rPr lang="en-US" sz="1400"/>
                        <a:t>OpenAssistant</a:t>
                      </a:r>
                      <a:endParaRPr lang="en-US" sz="1400"/>
                    </a:p>
                  </a:txBody>
                  <a:tcPr marR="107950"/>
                </a:tc>
                <a:tc>
                  <a:txBody>
                    <a:bodyPr/>
                    <a:p>
                      <a:pPr>
                        <a:buNone/>
                      </a:pPr>
                      <a:r>
                        <a:rPr lang="en-US" sz="1400"/>
                        <a:t>不明</a:t>
                      </a:r>
                      <a:endParaRPr lang="en-US" sz="1400"/>
                    </a:p>
                  </a:txBody>
                  <a:tcPr marR="107950"/>
                </a:tc>
                <a:tc>
                  <a:txBody>
                    <a:bodyPr/>
                    <a:p>
                      <a:pPr>
                        <a:buNone/>
                      </a:pPr>
                      <a:r>
                        <a:rPr lang="en-US" sz="1400"/>
                        <a:t>不明</a:t>
                      </a:r>
                      <a:endParaRPr lang="en-US" sz="1400"/>
                    </a:p>
                  </a:txBody>
                  <a:tcPr marR="107950"/>
                </a:tc>
                <a:tc>
                  <a:txBody>
                    <a:bodyPr/>
                    <a:p>
                      <a:pPr>
                        <a:buNone/>
                      </a:pPr>
                      <a:r>
                        <a:rPr lang="en-US" sz="1400"/>
                        <a:t>提供经过指令调整的LLaMA 13B和30B模型，用于免费提供给所有人使用。</a:t>
                      </a:r>
                      <a:endParaRPr lang="en-US" sz="1400"/>
                    </a:p>
                  </a:txBody>
                  <a:tcPr marR="107950"/>
                </a:tc>
              </a:tr>
              <a:tr h="304800">
                <a:tc>
                  <a:txBody>
                    <a:bodyPr/>
                    <a:p>
                      <a:pPr>
                        <a:buNone/>
                      </a:pPr>
                      <a:r>
                        <a:rPr lang="en-US" sz="1400"/>
                        <a:t>StarCoder</a:t>
                      </a:r>
                      <a:endParaRPr lang="en-US" sz="1400"/>
                    </a:p>
                  </a:txBody>
                  <a:tcPr marR="107950"/>
                </a:tc>
                <a:tc>
                  <a:txBody>
                    <a:bodyPr/>
                    <a:p>
                      <a:pPr>
                        <a:buNone/>
                      </a:pPr>
                      <a:r>
                        <a:rPr lang="en-US" sz="1400"/>
                        <a:t>150 亿</a:t>
                      </a:r>
                      <a:endParaRPr lang="en-US" sz="1400"/>
                    </a:p>
                  </a:txBody>
                  <a:tcPr marR="107950"/>
                </a:tc>
                <a:tc>
                  <a:txBody>
                    <a:bodyPr/>
                    <a:p>
                      <a:pPr>
                        <a:buNone/>
                      </a:pPr>
                      <a:r>
                        <a:rPr lang="en-US" sz="1400"/>
                        <a:t>不明</a:t>
                      </a:r>
                      <a:endParaRPr lang="en-US" sz="1400"/>
                    </a:p>
                  </a:txBody>
                  <a:tcPr marR="107950"/>
                </a:tc>
                <a:tc>
                  <a:txBody>
                    <a:bodyPr/>
                    <a:p>
                      <a:pPr>
                        <a:buNone/>
                      </a:pPr>
                      <a:r>
                        <a:rPr lang="en-US" sz="1400"/>
                        <a:t>免费大型语言模型，主要用途是生成代码，对抗GitHub Copilot等。</a:t>
                      </a:r>
                      <a:endParaRPr lang="en-US" sz="1400"/>
                    </a:p>
                  </a:txBody>
                  <a:tcPr marR="107950"/>
                </a:tc>
              </a:tr>
              <a:tr h="304800">
                <a:tc>
                  <a:txBody>
                    <a:bodyPr/>
                    <a:p>
                      <a:pPr>
                        <a:buNone/>
                      </a:pPr>
                      <a:r>
                        <a:rPr lang="en-US" sz="1400"/>
                        <a:t>SantaCoder</a:t>
                      </a:r>
                      <a:endParaRPr lang="en-US" sz="1400"/>
                    </a:p>
                  </a:txBody>
                  <a:tcPr marR="107950"/>
                </a:tc>
                <a:tc>
                  <a:txBody>
                    <a:bodyPr/>
                    <a:p>
                      <a:pPr>
                        <a:buNone/>
                      </a:pPr>
                      <a:r>
                        <a:rPr lang="en-US" sz="1400"/>
                        <a:t>11 亿</a:t>
                      </a:r>
                      <a:endParaRPr lang="en-US" sz="1400"/>
                    </a:p>
                  </a:txBody>
                  <a:tcPr marR="107950"/>
                </a:tc>
                <a:tc>
                  <a:txBody>
                    <a:bodyPr/>
                    <a:p>
                      <a:pPr>
                        <a:buNone/>
                      </a:pPr>
                      <a:r>
                        <a:rPr lang="en-US" sz="1400"/>
                        <a:t>Python、Java</a:t>
                      </a:r>
                      <a:endParaRPr lang="en-US" sz="1400"/>
                    </a:p>
                  </a:txBody>
                  <a:tcPr marR="107950"/>
                </a:tc>
                <a:tc>
                  <a:txBody>
                    <a:bodyPr/>
                    <a:p>
                      <a:pPr>
                        <a:buNone/>
                      </a:pPr>
                      <a:r>
                        <a:rPr lang="en-US" sz="1400"/>
                        <a:t>轻量级AI编程模型，相对小型但表现好于一些大型多语言模型。</a:t>
                      </a:r>
                      <a:endParaRPr lang="en-US" sz="1400"/>
                    </a:p>
                  </a:txBody>
                  <a:tcPr marR="107950"/>
                </a:tc>
              </a:tr>
              <a:tr h="304800">
                <a:tc>
                  <a:txBody>
                    <a:bodyPr/>
                    <a:p>
                      <a:pPr>
                        <a:buNone/>
                      </a:pPr>
                      <a:r>
                        <a:rPr lang="en-US" sz="1400"/>
                        <a:t>YaLM 100B</a:t>
                      </a:r>
                      <a:endParaRPr lang="en-US" sz="1400"/>
                    </a:p>
                  </a:txBody>
                  <a:tcPr marR="107950"/>
                </a:tc>
                <a:tc>
                  <a:txBody>
                    <a:bodyPr/>
                    <a:p>
                      <a:pPr>
                        <a:buNone/>
                      </a:pPr>
                      <a:r>
                        <a:rPr lang="en-US" sz="1400"/>
                        <a:t>1000 亿</a:t>
                      </a:r>
                      <a:endParaRPr lang="en-US" sz="1400"/>
                    </a:p>
                  </a:txBody>
                  <a:tcPr marR="107950"/>
                </a:tc>
                <a:tc>
                  <a:txBody>
                    <a:bodyPr/>
                    <a:p>
                      <a:pPr>
                        <a:buNone/>
                      </a:pPr>
                      <a:r>
                        <a:rPr lang="en-US" sz="1400"/>
                        <a:t>不明</a:t>
                      </a:r>
                      <a:endParaRPr lang="en-US" sz="1400"/>
                    </a:p>
                  </a:txBody>
                  <a:tcPr marR="107950"/>
                </a:tc>
                <a:tc>
                  <a:txBody>
                    <a:bodyPr/>
                    <a:p>
                      <a:pPr>
                        <a:buNone/>
                      </a:pPr>
                      <a:r>
                        <a:rPr lang="en-US" sz="1400"/>
                        <a:t>类似GPT的神经网络，使用了1000亿参数，在800个A100显卡集群上训练65天。</a:t>
                      </a:r>
                      <a:endParaRPr lang="en-US" sz="1400"/>
                    </a:p>
                  </a:txBody>
                  <a:tcPr marR="107950"/>
                </a:tc>
              </a:tr>
              <a:tr h="304800">
                <a:tc>
                  <a:txBody>
                    <a:bodyPr/>
                    <a:p>
                      <a:pPr>
                        <a:buNone/>
                      </a:pPr>
                      <a:r>
                        <a:rPr lang="en-US" sz="1400"/>
                        <a:t>LLaVA</a:t>
                      </a:r>
                      <a:endParaRPr lang="en-US" sz="1400"/>
                    </a:p>
                  </a:txBody>
                  <a:tcPr marR="107950"/>
                </a:tc>
                <a:tc>
                  <a:txBody>
                    <a:bodyPr/>
                    <a:p>
                      <a:pPr>
                        <a:buNone/>
                      </a:pPr>
                      <a:r>
                        <a:rPr lang="en-US" sz="1400"/>
                        <a:t>不明</a:t>
                      </a:r>
                      <a:endParaRPr lang="en-US" sz="1400"/>
                    </a:p>
                  </a:txBody>
                  <a:tcPr marR="107950"/>
                </a:tc>
                <a:tc>
                  <a:txBody>
                    <a:bodyPr/>
                    <a:p>
                      <a:pPr>
                        <a:buNone/>
                      </a:pPr>
                      <a:r>
                        <a:rPr lang="en-US" sz="1400"/>
                        <a:t>不明</a:t>
                      </a:r>
                      <a:endParaRPr lang="en-US" sz="1400"/>
                    </a:p>
                  </a:txBody>
                  <a:tcPr marR="107950"/>
                </a:tc>
                <a:tc>
                  <a:txBody>
                    <a:bodyPr/>
                    <a:p>
                      <a:pPr>
                        <a:buNone/>
                      </a:pPr>
                      <a:r>
                        <a:rPr lang="en-US" sz="1400"/>
                        <a:t>大型多模态模型，连接视觉编码器和LLM实现通用视觉和语言理解。</a:t>
                      </a:r>
                      <a:endParaRPr lang="en-US" sz="1400"/>
                    </a:p>
                  </a:txBody>
                  <a:tcPr marR="107950"/>
                </a:tc>
              </a:tr>
              <a:tr h="304800">
                <a:tc>
                  <a:txBody>
                    <a:bodyPr/>
                    <a:p>
                      <a:pPr>
                        <a:buNone/>
                      </a:pPr>
                      <a:r>
                        <a:rPr lang="en-US" sz="1400"/>
                        <a:t>mPLUG-Owl</a:t>
                      </a:r>
                      <a:endParaRPr lang="en-US" sz="1400"/>
                    </a:p>
                  </a:txBody>
                  <a:tcPr marR="107950"/>
                </a:tc>
                <a:tc>
                  <a:txBody>
                    <a:bodyPr/>
                    <a:p>
                      <a:pPr>
                        <a:buNone/>
                      </a:pPr>
                      <a:r>
                        <a:rPr lang="en-US" sz="1400"/>
                        <a:t>不明</a:t>
                      </a:r>
                      <a:endParaRPr lang="en-US" sz="1400"/>
                    </a:p>
                  </a:txBody>
                  <a:tcPr marR="107950"/>
                </a:tc>
                <a:tc>
                  <a:txBody>
                    <a:bodyPr/>
                    <a:p>
                      <a:pPr>
                        <a:buNone/>
                      </a:pPr>
                      <a:r>
                        <a:rPr lang="en-US" sz="1400"/>
                        <a:t>不明</a:t>
                      </a:r>
                      <a:endParaRPr lang="en-US" sz="1400"/>
                    </a:p>
                  </a:txBody>
                  <a:tcPr marR="107950"/>
                </a:tc>
                <a:tc>
                  <a:txBody>
                    <a:bodyPr/>
                    <a:p>
                      <a:pPr>
                        <a:buNone/>
                      </a:pPr>
                      <a:r>
                        <a:rPr lang="en-US" sz="1400"/>
                        <a:t>阿里达摩院提出的多模态GPT，理解文本和视觉信息，具备跨模态对齐能力。</a:t>
                      </a:r>
                      <a:endParaRPr lang="en-US" sz="1400"/>
                    </a:p>
                  </a:txBody>
                  <a:tcPr marR="107950"/>
                </a:tc>
              </a:tr>
              <a:tr h="304800">
                <a:tc>
                  <a:txBody>
                    <a:bodyPr/>
                    <a:p>
                      <a:pPr>
                        <a:buNone/>
                      </a:pPr>
                      <a:r>
                        <a:rPr lang="en-US" sz="1400"/>
                        <a:t>MiniRBT</a:t>
                      </a:r>
                      <a:endParaRPr lang="en-US" sz="1400"/>
                    </a:p>
                  </a:txBody>
                  <a:tcPr marR="107950"/>
                </a:tc>
                <a:tc>
                  <a:txBody>
                    <a:bodyPr/>
                    <a:p>
                      <a:pPr>
                        <a:buNone/>
                      </a:pPr>
                      <a:r>
                        <a:rPr lang="en-US" sz="1400"/>
                        <a:t>不明</a:t>
                      </a:r>
                      <a:endParaRPr lang="en-US" sz="1400"/>
                    </a:p>
                  </a:txBody>
                  <a:tcPr marR="107950"/>
                </a:tc>
                <a:tc>
                  <a:txBody>
                    <a:bodyPr/>
                    <a:p>
                      <a:pPr>
                        <a:buNone/>
                      </a:pPr>
                      <a:r>
                        <a:rPr lang="en-US" sz="1400"/>
                        <a:t>不明</a:t>
                      </a:r>
                      <a:endParaRPr lang="en-US" sz="1400"/>
                    </a:p>
                  </a:txBody>
                  <a:tcPr marR="107950"/>
                </a:tc>
                <a:tc>
                  <a:txBody>
                    <a:bodyPr/>
                    <a:p>
                      <a:pPr>
                        <a:buNone/>
                      </a:pPr>
                      <a:r>
                        <a:rPr lang="en-US" sz="1400"/>
                        <a:t>HFL基于TextBrewer开发的中文小型预训练模型，结合了全词掩码和知识蒸馏技术。</a:t>
                      </a:r>
                      <a:endParaRPr lang="en-US" sz="1400"/>
                    </a:p>
                  </a:txBody>
                  <a:tcPr marR="107950"/>
                </a:tc>
              </a:tr>
              <a:tr h="304800">
                <a:tc>
                  <a:txBody>
                    <a:bodyPr/>
                    <a:p>
                      <a:pPr>
                        <a:buNone/>
                      </a:pPr>
                      <a:r>
                        <a:rPr lang="en-US" sz="1400"/>
                        <a:t>LoRA</a:t>
                      </a:r>
                      <a:endParaRPr lang="en-US" sz="1400"/>
                    </a:p>
                  </a:txBody>
                  <a:tcPr marR="107950"/>
                </a:tc>
                <a:tc>
                  <a:txBody>
                    <a:bodyPr/>
                    <a:p>
                      <a:pPr>
                        <a:buNone/>
                      </a:pPr>
                      <a:r>
                        <a:rPr lang="en-US" sz="1400"/>
                        <a:t>不明</a:t>
                      </a:r>
                      <a:endParaRPr lang="en-US" sz="1400"/>
                    </a:p>
                  </a:txBody>
                  <a:tcPr marR="107950"/>
                </a:tc>
                <a:tc>
                  <a:txBody>
                    <a:bodyPr/>
                    <a:p>
                      <a:pPr>
                        <a:buNone/>
                      </a:pPr>
                      <a:r>
                        <a:rPr lang="en-US" sz="1400"/>
                        <a:t>不明</a:t>
                      </a:r>
                      <a:endParaRPr lang="en-US" sz="1400"/>
                    </a:p>
                  </a:txBody>
                  <a:tcPr marR="107950"/>
                </a:tc>
                <a:tc>
                  <a:txBody>
                    <a:bodyPr/>
                    <a:p>
                      <a:pPr>
                        <a:buNone/>
                      </a:pPr>
                      <a:r>
                        <a:rPr lang="en-US" sz="1400"/>
                        <a:t>低秩适应大型语言模型，冻结预训练模型权重，注入低秩矩阵，减少可训练参数。</a:t>
                      </a:r>
                      <a:endParaRPr lang="en-US" sz="1400"/>
                    </a:p>
                  </a:txBody>
                  <a:tcPr marR="107950"/>
                </a:tc>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Localized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atural</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L</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anguage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odel</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Table 2"/>
          <p:cNvGraphicFramePr/>
          <p:nvPr/>
        </p:nvGraphicFramePr>
        <p:xfrm>
          <a:off x="1830705" y="1891665"/>
          <a:ext cx="8533765" cy="152400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381000">
                <a:tc>
                  <a:txBody>
                    <a:bodyPr/>
                    <a:p>
                      <a:pPr indent="0" algn="ctr">
                        <a:buNone/>
                      </a:pPr>
                      <a:r>
                        <a:rPr lang="en-US" sz="1800" b="0">
                          <a:solidFill>
                            <a:schemeClr val="tx1"/>
                          </a:solidFill>
                          <a:latin typeface="Segoe UI" panose="020B0502040204020203" charset="-122"/>
                        </a:rPr>
                        <a:t>模型</a:t>
                      </a:r>
                      <a:endParaRPr lang="en-US" sz="1800" b="0">
                        <a:solidFill>
                          <a:schemeClr val="tx1"/>
                        </a:solidFill>
                        <a:latin typeface="Segoe UI" panose="020B0502040204020203" charset="-122"/>
                      </a:endParaRPr>
                    </a:p>
                  </a:txBody>
                  <a:tcPr marL="12700" marR="12700" marT="12700" vert="horz" anchor="b" anchorCtr="0"/>
                </a:tc>
                <a:tc>
                  <a:txBody>
                    <a:bodyPr/>
                    <a:p>
                      <a:pPr indent="0" algn="ctr">
                        <a:buNone/>
                      </a:pPr>
                      <a:r>
                        <a:rPr lang="en-US" sz="1800" b="0">
                          <a:solidFill>
                            <a:schemeClr val="tx1"/>
                          </a:solidFill>
                          <a:latin typeface="Segoe UI" panose="020B0502040204020203" charset="-122"/>
                        </a:rPr>
                        <a:t>版本</a:t>
                      </a:r>
                      <a:endParaRPr lang="en-US" sz="1800" b="0">
                        <a:solidFill>
                          <a:schemeClr val="tx1"/>
                        </a:solidFill>
                        <a:latin typeface="Segoe UI" panose="020B0502040204020203" charset="-122"/>
                      </a:endParaRPr>
                    </a:p>
                  </a:txBody>
                  <a:tcPr marL="12700" marR="12700" marT="12700" vert="horz" anchor="b" anchorCtr="0"/>
                </a:tc>
                <a:tc>
                  <a:txBody>
                    <a:bodyPr/>
                    <a:p>
                      <a:pPr indent="0" algn="ctr">
                        <a:buNone/>
                      </a:pPr>
                      <a:r>
                        <a:rPr lang="en-US" sz="1800" b="0">
                          <a:solidFill>
                            <a:schemeClr val="tx1"/>
                          </a:solidFill>
                          <a:latin typeface="Segoe UI" panose="020B0502040204020203" charset="-122"/>
                        </a:rPr>
                        <a:t>Training</a:t>
                      </a:r>
                      <a:endParaRPr lang="en-US" sz="1800" b="0">
                        <a:solidFill>
                          <a:schemeClr val="tx1"/>
                        </a:solidFill>
                        <a:latin typeface="Segoe UI" panose="020B0502040204020203" charset="-122"/>
                      </a:endParaRPr>
                    </a:p>
                  </a:txBody>
                  <a:tcPr marL="12700" marR="12700" marT="12700" vert="horz" anchor="b" anchorCtr="0"/>
                </a:tc>
                <a:tc>
                  <a:txBody>
                    <a:bodyPr/>
                    <a:p>
                      <a:pPr indent="0" algn="ctr">
                        <a:buNone/>
                      </a:pPr>
                      <a:r>
                        <a:rPr lang="en-US" sz="1800" b="0">
                          <a:solidFill>
                            <a:schemeClr val="tx1"/>
                          </a:solidFill>
                          <a:latin typeface="Segoe UI" panose="020B0502040204020203" charset="-122"/>
                        </a:rPr>
                        <a:t>Input</a:t>
                      </a:r>
                      <a:endParaRPr lang="en-US" sz="1800" b="0">
                        <a:solidFill>
                          <a:schemeClr val="tx1"/>
                        </a:solidFill>
                        <a:latin typeface="Segoe UI" panose="020B0502040204020203" charset="-122"/>
                      </a:endParaRPr>
                    </a:p>
                  </a:txBody>
                  <a:tcPr marL="12700" marR="12700" marT="12700" vert="horz" anchor="b" anchorCtr="0"/>
                </a:tc>
                <a:tc>
                  <a:txBody>
                    <a:bodyPr/>
                    <a:p>
                      <a:pPr indent="0" algn="ctr">
                        <a:buNone/>
                      </a:pPr>
                      <a:r>
                        <a:rPr lang="en-US" sz="1800" b="0">
                          <a:solidFill>
                            <a:schemeClr val="tx1"/>
                          </a:solidFill>
                          <a:latin typeface="Segoe UI" panose="020B0502040204020203" charset="-122"/>
                        </a:rPr>
                        <a:t>Output</a:t>
                      </a:r>
                      <a:endParaRPr lang="en-US" sz="1800" b="0">
                        <a:solidFill>
                          <a:schemeClr val="tx1"/>
                        </a:solidFill>
                        <a:latin typeface="Segoe UI" panose="020B0502040204020203" charset="-122"/>
                      </a:endParaRPr>
                    </a:p>
                  </a:txBody>
                  <a:tcPr marL="12700" marR="12700" marT="12700" vert="horz" anchor="b" anchorCtr="0"/>
                </a:tc>
              </a:tr>
              <a:tr h="381000">
                <a:tc>
                  <a:txBody>
                    <a:bodyPr/>
                    <a:p>
                      <a:pPr indent="0">
                        <a:buNone/>
                      </a:pPr>
                      <a:r>
                        <a:rPr lang="en-US" sz="1800" b="0">
                          <a:solidFill>
                            <a:schemeClr val="tx1"/>
                          </a:solidFill>
                          <a:latin typeface="Segoe UI" panose="020B0502040204020203" charset="-122"/>
                        </a:rPr>
                        <a:t>Babbage-002</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早期版本</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$0.00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$0.00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$0.00 </a:t>
                      </a:r>
                      <a:endParaRPr lang="en-US" sz="1800" b="0">
                        <a:solidFill>
                          <a:schemeClr val="tx1"/>
                        </a:solidFill>
                        <a:latin typeface="Segoe UI" panose="020B0502040204020203" charset="-122"/>
                      </a:endParaRPr>
                    </a:p>
                  </a:txBody>
                  <a:tcPr marL="12700" marR="12700" marT="12700" vert="horz" anchor="ctr" anchorCtr="0"/>
                </a:tc>
              </a:tr>
              <a:tr h="381000">
                <a:tc>
                  <a:txBody>
                    <a:bodyPr/>
                    <a:p>
                      <a:pPr indent="0">
                        <a:buNone/>
                      </a:pPr>
                      <a:r>
                        <a:rPr lang="en-US" sz="1800" b="0">
                          <a:solidFill>
                            <a:schemeClr val="tx1"/>
                          </a:solidFill>
                          <a:latin typeface="Segoe UI" panose="020B0502040204020203" charset="-122"/>
                        </a:rPr>
                        <a:t>Davinci-002</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升级版本</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$0.01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$0.01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$0.01 </a:t>
                      </a:r>
                      <a:endParaRPr lang="en-US" sz="1800" b="0">
                        <a:solidFill>
                          <a:schemeClr val="tx1"/>
                        </a:solidFill>
                        <a:latin typeface="Segoe UI" panose="020B0502040204020203" charset="-122"/>
                      </a:endParaRPr>
                    </a:p>
                  </a:txBody>
                  <a:tcPr marL="12700" marR="12700" marT="12700" vert="horz" anchor="ctr" anchorCtr="0"/>
                </a:tc>
              </a:tr>
              <a:tr h="381000">
                <a:tc>
                  <a:txBody>
                    <a:bodyPr/>
                    <a:p>
                      <a:pPr indent="0">
                        <a:buNone/>
                      </a:pPr>
                      <a:r>
                        <a:rPr lang="en-US" sz="1800" b="0">
                          <a:solidFill>
                            <a:schemeClr val="tx1"/>
                          </a:solidFill>
                          <a:latin typeface="Segoe UI" panose="020B0502040204020203" charset="-122"/>
                        </a:rPr>
                        <a:t>GPT-3.5-turbo</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进一步改进版本</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$0.01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$0.00 </a:t>
                      </a:r>
                      <a:endParaRPr lang="en-US" sz="1800" b="0">
                        <a:solidFill>
                          <a:schemeClr val="tx1"/>
                        </a:solidFill>
                        <a:latin typeface="Segoe UI" panose="020B0502040204020203" charset="-122"/>
                      </a:endParaRPr>
                    </a:p>
                  </a:txBody>
                  <a:tcPr marL="12700" marR="12700" marT="12700" vert="horz" anchor="ctr" anchorCtr="0"/>
                </a:tc>
                <a:tc>
                  <a:txBody>
                    <a:bodyPr/>
                    <a:p>
                      <a:pPr indent="0">
                        <a:buNone/>
                      </a:pPr>
                      <a:r>
                        <a:rPr lang="en-US" sz="1800" b="0">
                          <a:solidFill>
                            <a:schemeClr val="tx1"/>
                          </a:solidFill>
                          <a:latin typeface="Segoe UI" panose="020B0502040204020203" charset="-122"/>
                        </a:rPr>
                        <a:t>$0.01 </a:t>
                      </a:r>
                      <a:endParaRPr lang="en-US" sz="1800" b="0">
                        <a:solidFill>
                          <a:schemeClr val="tx1"/>
                        </a:solidFill>
                        <a:latin typeface="Segoe UI" panose="020B0502040204020203" charset="-122"/>
                      </a:endParaRPr>
                    </a:p>
                  </a:txBody>
                  <a:tcPr marL="12700" marR="12700" marT="12700" vert="horz" anchor="ctr" anchorCtr="0"/>
                </a:tc>
              </a:tr>
            </a:tbl>
          </a:graphicData>
        </a:graphic>
      </p:graphicFrame>
      <p:sp>
        <p:nvSpPr>
          <p:cNvPr id="5" name="Text Box 4"/>
          <p:cNvSpPr txBox="1"/>
          <p:nvPr/>
        </p:nvSpPr>
        <p:spPr>
          <a:xfrm>
            <a:off x="8885555" y="3415665"/>
            <a:ext cx="1476375" cy="337185"/>
          </a:xfrm>
          <a:prstGeom prst="rect">
            <a:avLst/>
          </a:prstGeom>
          <a:noFill/>
        </p:spPr>
        <p:txBody>
          <a:bodyPr wrap="square" rtlCol="0" anchor="t">
            <a:spAutoFit/>
          </a:bodyPr>
          <a:p>
            <a:r>
              <a:rPr lang="en-US" sz="1600">
                <a:latin typeface="Segoe UI" panose="020B0502040204020203" charset="-122"/>
                <a:sym typeface="+mn-ea"/>
              </a:rPr>
              <a:t>——1K tokens</a:t>
            </a:r>
            <a:endParaRPr lang="en-US" sz="1600">
              <a:latin typeface="Segoe UI" panose="020B0502040204020203" charset="-122"/>
              <a:sym typeface="+mn-ea"/>
            </a:endParaRPr>
          </a:p>
        </p:txBody>
      </p:sp>
      <p:sp>
        <p:nvSpPr>
          <p:cNvPr id="6" name="Text Box 5"/>
          <p:cNvSpPr txBox="1"/>
          <p:nvPr/>
        </p:nvSpPr>
        <p:spPr>
          <a:xfrm>
            <a:off x="4639945" y="3752850"/>
            <a:ext cx="5721985" cy="583565"/>
          </a:xfrm>
          <a:prstGeom prst="rect">
            <a:avLst/>
          </a:prstGeom>
          <a:noFill/>
        </p:spPr>
        <p:txBody>
          <a:bodyPr wrap="square" rtlCol="0" anchor="t">
            <a:spAutoFit/>
          </a:bodyPr>
          <a:p>
            <a:pPr algn="r"/>
            <a:r>
              <a:rPr lang="en-US" sz="1600"/>
              <a:t>https://platform.openai.com/docs/guides/fine-tuning</a:t>
            </a:r>
            <a:endParaRPr lang="en-US" sz="1600"/>
          </a:p>
          <a:p>
            <a:pPr algn="r"/>
            <a:r>
              <a:rPr lang="en-US" sz="1600"/>
              <a:t>https://www.datacamp.com/tutorial/how-to-fine-tune-gpt3-5</a:t>
            </a:r>
            <a:endParaRPr lang="en-US" sz="1600"/>
          </a:p>
        </p:txBody>
      </p:sp>
      <p:sp>
        <p:nvSpPr>
          <p:cNvPr id="7" name="Text Box 6"/>
          <p:cNvSpPr txBox="1"/>
          <p:nvPr/>
        </p:nvSpPr>
        <p:spPr>
          <a:xfrm>
            <a:off x="2198370" y="4461510"/>
            <a:ext cx="7794625" cy="2030095"/>
          </a:xfrm>
          <a:prstGeom prst="rect">
            <a:avLst/>
          </a:prstGeom>
          <a:noFill/>
        </p:spPr>
        <p:txBody>
          <a:bodyPr wrap="square" rtlCol="0">
            <a:spAutoFit/>
          </a:bodyPr>
          <a:p>
            <a:r>
              <a:rPr lang="en-US" b="1"/>
              <a:t>ChatGLM-Fine-Tuning</a:t>
            </a:r>
            <a:endParaRPr lang="en-US" b="1"/>
          </a:p>
          <a:p>
            <a:r>
              <a:rPr lang="en-US" b="1"/>
              <a:t>https://huggingface.co/THUDM/chatglm3-6b</a:t>
            </a:r>
            <a:endParaRPr lang="en-US" b="1"/>
          </a:p>
          <a:p>
            <a:endParaRPr lang="en-US" b="1"/>
          </a:p>
          <a:p>
            <a:r>
              <a:rPr lang="zh-CN" altLang="en-US" b="1">
                <a:sym typeface="+mn-ea"/>
              </a:rPr>
              <a:t>日语</a:t>
            </a:r>
            <a:r>
              <a:rPr lang="en-US" altLang="zh-CN" b="1">
                <a:sym typeface="+mn-ea"/>
              </a:rPr>
              <a:t>——</a:t>
            </a:r>
            <a:r>
              <a:rPr lang="en-US">
                <a:sym typeface="+mn-ea"/>
              </a:rPr>
              <a:t>https://github.com/yanqiangmiffy/InstructGLM?tab=readme-ov-file</a:t>
            </a:r>
            <a:endParaRPr lang="en-US" b="1"/>
          </a:p>
          <a:p>
            <a:r>
              <a:rPr lang="en-US"/>
              <a:t>https://github.com/hiyouga/ChatGLM-Efficient-Tuning?tab=readme-ov-file</a:t>
            </a:r>
            <a:endParaRPr lang="en-US"/>
          </a:p>
          <a:p>
            <a:r>
              <a:rPr lang="en-US"/>
              <a:t>https://github.com/THUDM/ChatGLM-6B/blob/main/ptuning/README.md</a:t>
            </a:r>
            <a:endParaRPr lang="en-US"/>
          </a:p>
          <a:p>
            <a:r>
              <a:rPr lang="en-US"/>
              <a:t>https://github.com/thaumstrial/FinetuneGLMWithPeft </a:t>
            </a:r>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968728" y="538719"/>
            <a:ext cx="6103088" cy="46037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Localized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atural</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L</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anguage </a:t>
            </a:r>
            <a:r>
              <a:rPr kumimoji="0" lang="en-US"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a:t>
            </a:r>
            <a:r>
              <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odel</a:t>
            </a:r>
            <a:endParaRPr kumimoji="0" sz="2400" b="1" i="0" kern="1200" cap="none" spc="0" normalizeH="0" baseline="0" noProof="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0" name="Picture 99"/>
          <p:cNvPicPr/>
          <p:nvPr/>
        </p:nvPicPr>
        <p:blipFill>
          <a:blip r:embed="rId1"/>
          <a:stretch>
            <a:fillRect/>
          </a:stretch>
        </p:blipFill>
        <p:spPr>
          <a:xfrm>
            <a:off x="723265" y="288290"/>
            <a:ext cx="10593705" cy="6164580"/>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2" name="矩形 1"/>
          <p:cNvSpPr/>
          <p:nvPr/>
        </p:nvSpPr>
        <p:spPr>
          <a:xfrm>
            <a:off x="275208" y="285750"/>
            <a:ext cx="11603115" cy="6286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cxnSp>
        <p:nvCxnSpPr>
          <p:cNvPr id="4" name="直接连接符 3"/>
          <p:cNvCxnSpPr/>
          <p:nvPr/>
        </p:nvCxnSpPr>
        <p:spPr>
          <a:xfrm>
            <a:off x="2369728" y="4147312"/>
            <a:ext cx="2476500" cy="0"/>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79987" y="4325460"/>
            <a:ext cx="3028756" cy="40331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Reporter</a:t>
            </a:r>
            <a:r>
              <a:rPr kumimoji="0" lang="zh-CN" altLang="en-US"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a:t>
            </a:r>
            <a:r>
              <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rPr>
              <a:t>Yu </a:t>
            </a:r>
            <a:r>
              <a:rPr kumimoji="0" lang="en-US" altLang="zh-CN" sz="1800" b="0" i="0" u="none" strike="noStrike" kern="1200" cap="none" spc="0" normalizeH="0" baseline="0" noProof="0" dirty="0" err="1">
                <a:ln>
                  <a:noFill/>
                </a:ln>
                <a:solidFill>
                  <a:srgbClr val="4472C4">
                    <a:lumMod val="20000"/>
                    <a:lumOff val="80000"/>
                  </a:srgbClr>
                </a:solidFill>
                <a:effectLst/>
                <a:uLnTx/>
                <a:uFillTx/>
                <a:latin typeface="等线" panose="02010600030101010101" charset="-122"/>
                <a:ea typeface="等线" panose="02010600030101010101" charset="-122"/>
                <a:cs typeface="+mn-cs"/>
              </a:rPr>
              <a:t>Junwei</a:t>
            </a:r>
            <a:endParaRPr kumimoji="0" lang="en-US" altLang="zh-CN" sz="1800" b="0" i="0" u="none" strike="noStrike" kern="1200" cap="none" spc="0" normalizeH="0" baseline="0" noProof="0" dirty="0">
              <a:ln>
                <a:noFill/>
              </a:ln>
              <a:solidFill>
                <a:srgbClr val="4472C4">
                  <a:lumMod val="20000"/>
                  <a:lumOff val="80000"/>
                </a:srgbClr>
              </a:solidFill>
              <a:effectLst/>
              <a:uLnTx/>
              <a:uFillTx/>
              <a:latin typeface="等线" panose="02010600030101010101" charset="-122"/>
              <a:ea typeface="等线" panose="02010600030101010101" charset="-122"/>
              <a:cs typeface="+mn-cs"/>
            </a:endParaRPr>
          </a:p>
        </p:txBody>
      </p:sp>
      <p:sp>
        <p:nvSpPr>
          <p:cNvPr id="6" name="矩形 5"/>
          <p:cNvSpPr/>
          <p:nvPr/>
        </p:nvSpPr>
        <p:spPr>
          <a:xfrm>
            <a:off x="2279987" y="1848188"/>
            <a:ext cx="7913705" cy="1375761"/>
          </a:xfrm>
          <a:prstGeom prst="rect">
            <a:avLst/>
          </a:prstGeom>
        </p:spPr>
        <p:txBody>
          <a:bodyPr wrap="none">
            <a:spAutoFit/>
          </a:bodyPr>
          <a:lstStyle/>
          <a:p>
            <a:pPr>
              <a:lnSpc>
                <a:spcPct val="120000"/>
              </a:lnSpc>
            </a:pPr>
            <a:endParaRPr lang="en-US" altLang="zh-CN" sz="3600" b="1" dirty="0">
              <a:solidFill>
                <a:schemeClr val="bg1"/>
              </a:solidFill>
              <a:latin typeface="Times New Roman" panose="02020603050405020304" pitchFamily="18" charset="0"/>
              <a:ea typeface="+mj-ea"/>
              <a:cs typeface="Times New Roman" panose="02020603050405020304" pitchFamily="18" charset="0"/>
            </a:endParaRPr>
          </a:p>
          <a:p>
            <a:pPr>
              <a:lnSpc>
                <a:spcPct val="120000"/>
              </a:lnSpc>
            </a:pPr>
            <a:r>
              <a:rPr lang="en-US" altLang="zh-CN" sz="3600" b="1" dirty="0">
                <a:solidFill>
                  <a:schemeClr val="bg1"/>
                </a:solidFill>
                <a:latin typeface="Times New Roman" panose="02020603050405020304" pitchFamily="18" charset="0"/>
                <a:ea typeface="+mj-ea"/>
                <a:cs typeface="Times New Roman" panose="02020603050405020304" pitchFamily="18" charset="0"/>
              </a:rPr>
              <a:t>Thank you all for your attention today!</a:t>
            </a:r>
            <a:endParaRPr lang="en-US" altLang="zh-CN" sz="2800" dirty="0">
              <a:solidFill>
                <a:schemeClr val="bg1"/>
              </a:solidFill>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4551679" y="2213540"/>
            <a:ext cx="7121493" cy="880745"/>
            <a:chOff x="109296" y="2521258"/>
            <a:chExt cx="3544300" cy="880745"/>
          </a:xfrm>
        </p:grpSpPr>
        <p:sp>
          <p:nvSpPr>
            <p:cNvPr id="4" name="矩形 3"/>
            <p:cNvSpPr/>
            <p:nvPr/>
          </p:nvSpPr>
          <p:spPr>
            <a:xfrm>
              <a:off x="109296" y="2521258"/>
              <a:ext cx="3544300" cy="768415"/>
            </a:xfrm>
            <a:prstGeom prst="rect">
              <a:avLst/>
            </a:prstGeom>
          </p:spPr>
          <p:txBody>
            <a:bodyPr wrap="square">
              <a:spAutoFit/>
            </a:bodyPr>
            <a:lstStyle/>
            <a:p>
              <a:pPr lvl="0">
                <a:lnSpc>
                  <a:spcPct val="120000"/>
                </a:lnSpc>
                <a:defRPr/>
              </a:pPr>
              <a:r>
                <a:rPr lang="en-US" altLang="zh-CN" sz="4000" b="1" dirty="0">
                  <a:solidFill>
                    <a:srgbClr val="365FAA"/>
                  </a:solidFill>
                  <a:latin typeface="微软雅黑" panose="020B0503020204020204" charset="-122"/>
                  <a:ea typeface="微软雅黑" panose="020B0503020204020204" charset="-122"/>
                </a:rPr>
                <a:t>Previous </a:t>
              </a:r>
              <a:r>
                <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rPr>
                <a:t>Work at Huawei</a:t>
              </a:r>
              <a:endPar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endParaRPr>
            </a:p>
          </p:txBody>
        </p:sp>
        <p:cxnSp>
          <p:nvCxnSpPr>
            <p:cNvPr id="9" name="直接连接符 8"/>
            <p:cNvCxnSpPr/>
            <p:nvPr/>
          </p:nvCxnSpPr>
          <p:spPr>
            <a:xfrm>
              <a:off x="907676" y="3402003"/>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633448" y="538719"/>
            <a:ext cx="6103088" cy="461665"/>
          </a:xfrm>
          <a:prstGeom prst="rect">
            <a:avLst/>
          </a:prstGeom>
          <a:noFill/>
        </p:spPr>
        <p:txBody>
          <a:bodyPr wrap="square">
            <a:spAutoFit/>
          </a:bodyPr>
          <a:lstStyle/>
          <a:p>
            <a:pPr lvl="0" algn="ctr">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Project Landing</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nvSpPr>
        <p:spPr>
          <a:xfrm>
            <a:off x="5651111" y="2831582"/>
            <a:ext cx="1106364" cy="1015663"/>
          </a:xfrm>
          <a:prstGeom prst="rect">
            <a:avLst/>
          </a:prstGeom>
          <a:noFill/>
        </p:spPr>
        <p:txBody>
          <a:bodyPr wrap="square">
            <a:spAutoFit/>
          </a:bodyPr>
          <a:lstStyle/>
          <a:p>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Text</a:t>
            </a:r>
            <a:endPar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Audio</a:t>
            </a:r>
            <a:endPar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8725856" y="2831582"/>
            <a:ext cx="2243535" cy="1015663"/>
          </a:xfrm>
          <a:prstGeom prst="rect">
            <a:avLst/>
          </a:prstGeom>
          <a:noFill/>
        </p:spPr>
        <p:txBody>
          <a:bodyPr wrap="square">
            <a:spAutoFit/>
          </a:bodyPr>
          <a:lstStyle/>
          <a:p>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Facial Expression</a:t>
            </a:r>
            <a:endPar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Body and Hands </a:t>
            </a:r>
            <a:endParaRPr lang="zh-CN" altLang="en-US" sz="2000" dirty="0">
              <a:latin typeface="Times New Roman" panose="02020603050405020304" pitchFamily="18" charset="0"/>
              <a:cs typeface="Times New Roman" panose="02020603050405020304" pitchFamily="18" charset="0"/>
            </a:endParaRPr>
          </a:p>
        </p:txBody>
      </p:sp>
      <p:sp>
        <p:nvSpPr>
          <p:cNvPr id="3" name="箭头: 右 2"/>
          <p:cNvSpPr/>
          <p:nvPr/>
        </p:nvSpPr>
        <p:spPr>
          <a:xfrm>
            <a:off x="6992789" y="3158659"/>
            <a:ext cx="956930" cy="361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2381" y="1479925"/>
            <a:ext cx="9645221"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BEAT: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 Large-Scale Semantic and Emotional Multi-Modal Dataset for Conversational Gestures Synthesis</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13"/>
          <p:cNvSpPr/>
          <p:nvPr/>
        </p:nvSpPr>
        <p:spPr>
          <a:xfrm>
            <a:off x="5368036" y="2636574"/>
            <a:ext cx="5601355" cy="137614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tretch>
            <a:fillRect/>
          </a:stretch>
        </p:blipFill>
        <p:spPr>
          <a:xfrm>
            <a:off x="931735" y="2577179"/>
            <a:ext cx="3948526" cy="1524465"/>
          </a:xfrm>
          <a:prstGeom prst="rect">
            <a:avLst/>
          </a:prstGeom>
        </p:spPr>
      </p:pic>
      <p:pic>
        <p:nvPicPr>
          <p:cNvPr id="1026" name="Picture 2" descr="ChatGPT leaks bits of users' chat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445" y="4608539"/>
            <a:ext cx="3108295" cy="1744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8 Best Text to Speech Voice Providers - Aflorithm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058" y="4609656"/>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8" name="加号 17"/>
          <p:cNvSpPr/>
          <p:nvPr/>
        </p:nvSpPr>
        <p:spPr>
          <a:xfrm>
            <a:off x="4357932" y="5184821"/>
            <a:ext cx="765544" cy="67710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号 18"/>
          <p:cNvSpPr/>
          <p:nvPr/>
        </p:nvSpPr>
        <p:spPr>
          <a:xfrm>
            <a:off x="8723600" y="5256368"/>
            <a:ext cx="620107" cy="524385"/>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动作按钮: 帮助 19">
            <a:hlinkClick r:id="" action="ppaction://noaction" highlightClick="1"/>
          </p:cNvPr>
          <p:cNvSpPr/>
          <p:nvPr/>
        </p:nvSpPr>
        <p:spPr>
          <a:xfrm>
            <a:off x="9811457" y="4900425"/>
            <a:ext cx="1137684" cy="1160420"/>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633448" y="538719"/>
            <a:ext cx="6103088" cy="461665"/>
          </a:xfrm>
          <a:prstGeom prst="rect">
            <a:avLst/>
          </a:prstGeom>
          <a:noFill/>
        </p:spPr>
        <p:txBody>
          <a:bodyPr wrap="square">
            <a:spAutoFit/>
          </a:bodyPr>
          <a:lstStyle/>
          <a:p>
            <a:pPr lvl="0" algn="ctr">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Web Application</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453657" y="1719114"/>
            <a:ext cx="2991176"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WEB APPLICATION</a:t>
            </a:r>
            <a:endParaRPr lang="zh-CN" altLang="en-US" sz="2400" dirty="0">
              <a:latin typeface="Times New Roman" panose="02020603050405020304" pitchFamily="18" charset="0"/>
              <a:cs typeface="Times New Roman" panose="02020603050405020304" pitchFamily="18" charset="0"/>
            </a:endParaRPr>
          </a:p>
        </p:txBody>
      </p:sp>
      <p:sp>
        <p:nvSpPr>
          <p:cNvPr id="8" name="箭头: 右 7"/>
          <p:cNvSpPr/>
          <p:nvPr/>
        </p:nvSpPr>
        <p:spPr>
          <a:xfrm>
            <a:off x="1949245" y="2104622"/>
            <a:ext cx="1754373" cy="3537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3898490" y="1539103"/>
            <a:ext cx="7740500"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Dva.js</a:t>
            </a:r>
            <a:endParaRPr lang="zh-CN" altLang="en-US" dirty="0"/>
          </a:p>
        </p:txBody>
      </p:sp>
      <p:pic>
        <p:nvPicPr>
          <p:cNvPr id="2050" name="Picture 2" descr="dvajs · GitHu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2128" y="1606764"/>
            <a:ext cx="563525" cy="56352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圆角 12"/>
          <p:cNvSpPr/>
          <p:nvPr/>
        </p:nvSpPr>
        <p:spPr>
          <a:xfrm>
            <a:off x="3898490" y="2328113"/>
            <a:ext cx="7740500"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Python-Flask</a:t>
            </a:r>
            <a:endParaRPr lang="zh-CN" altLang="en-US" dirty="0"/>
          </a:p>
        </p:txBody>
      </p:sp>
      <p:sp>
        <p:nvSpPr>
          <p:cNvPr id="32" name="矩形: 圆角 31"/>
          <p:cNvSpPr/>
          <p:nvPr/>
        </p:nvSpPr>
        <p:spPr>
          <a:xfrm>
            <a:off x="5833615" y="3113630"/>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TTS-Model</a:t>
            </a:r>
            <a:endParaRPr lang="zh-CN" altLang="en-US" dirty="0"/>
          </a:p>
        </p:txBody>
      </p:sp>
      <p:sp>
        <p:nvSpPr>
          <p:cNvPr id="33" name="矩形: 圆角 32"/>
          <p:cNvSpPr/>
          <p:nvPr/>
        </p:nvSpPr>
        <p:spPr>
          <a:xfrm>
            <a:off x="7768740" y="3117123"/>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BEAT-Model</a:t>
            </a:r>
            <a:endParaRPr lang="zh-CN" altLang="en-US" dirty="0"/>
          </a:p>
        </p:txBody>
      </p:sp>
      <p:sp>
        <p:nvSpPr>
          <p:cNvPr id="37" name="矩形: 圆角 36"/>
          <p:cNvSpPr/>
          <p:nvPr/>
        </p:nvSpPr>
        <p:spPr>
          <a:xfrm>
            <a:off x="9703865" y="3113629"/>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Unity-WebGL</a:t>
            </a:r>
            <a:endParaRPr lang="zh-CN" altLang="en-US" dirty="0"/>
          </a:p>
        </p:txBody>
      </p:sp>
      <p:cxnSp>
        <p:nvCxnSpPr>
          <p:cNvPr id="41" name="连接符: 肘形 40"/>
          <p:cNvCxnSpPr>
            <a:stCxn id="37" idx="3"/>
            <a:endCxn id="12" idx="3"/>
          </p:cNvCxnSpPr>
          <p:nvPr/>
        </p:nvCxnSpPr>
        <p:spPr>
          <a:xfrm flipV="1">
            <a:off x="11638990" y="1888528"/>
            <a:ext cx="12700" cy="1574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453656" y="4030240"/>
            <a:ext cx="5798765" cy="2615485"/>
          </a:xfrm>
          <a:prstGeom prst="rect">
            <a:avLst/>
          </a:prstGeom>
        </p:spPr>
      </p:pic>
      <p:pic>
        <p:nvPicPr>
          <p:cNvPr id="9" name="图片 8"/>
          <p:cNvPicPr>
            <a:picLocks noChangeAspect="1"/>
          </p:cNvPicPr>
          <p:nvPr/>
        </p:nvPicPr>
        <p:blipFill>
          <a:blip r:embed="rId3"/>
          <a:stretch>
            <a:fillRect/>
          </a:stretch>
        </p:blipFill>
        <p:spPr>
          <a:xfrm>
            <a:off x="8686721" y="4296029"/>
            <a:ext cx="2428759" cy="1815978"/>
          </a:xfrm>
          <a:prstGeom prst="rect">
            <a:avLst/>
          </a:prstGeom>
        </p:spPr>
      </p:pic>
      <p:pic>
        <p:nvPicPr>
          <p:cNvPr id="23" name="Picture 2" descr="Die ChatGPT API mit Python verwenden - Pollux Labs"/>
          <p:cNvPicPr>
            <a:picLocks noChangeAspect="1" noChangeArrowheads="1"/>
          </p:cNvPicPr>
          <p:nvPr/>
        </p:nvPicPr>
        <p:blipFill rotWithShape="1">
          <a:blip r:embed="rId4">
            <a:extLst>
              <a:ext uri="{28A0092B-C50C-407E-A947-70E740481C1C}">
                <a14:useLocalDpi xmlns:a14="http://schemas.microsoft.com/office/drawing/2010/main" val="0"/>
              </a:ext>
            </a:extLst>
          </a:blip>
          <a:srcRect l="19635" t="43367" r="22990" b="18581"/>
          <a:stretch>
            <a:fillRect/>
          </a:stretch>
        </p:blipFill>
        <p:spPr bwMode="auto">
          <a:xfrm>
            <a:off x="3897138" y="3146152"/>
            <a:ext cx="1935125" cy="633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6" name="文本框 15"/>
          <p:cNvSpPr txBox="1"/>
          <p:nvPr/>
        </p:nvSpPr>
        <p:spPr>
          <a:xfrm>
            <a:off x="2633448" y="538719"/>
            <a:ext cx="6103088" cy="461665"/>
          </a:xfrm>
          <a:prstGeom prst="rect">
            <a:avLst/>
          </a:prstGeom>
          <a:noFill/>
        </p:spPr>
        <p:txBody>
          <a:bodyPr wrap="square">
            <a:spAutoFit/>
          </a:bodyPr>
          <a:lstStyle/>
          <a:p>
            <a:pPr lvl="0" algn="ctr">
              <a:defRPr/>
            </a:pPr>
            <a:r>
              <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Live Stream</a:t>
            </a:r>
            <a:endParaRPr lang="en-US" altLang="zh-CN" sz="24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453657" y="1719114"/>
            <a:ext cx="29911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AI LIVE STREAM</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箭头: 右 7"/>
          <p:cNvSpPr/>
          <p:nvPr/>
        </p:nvSpPr>
        <p:spPr>
          <a:xfrm>
            <a:off x="1949245" y="2104622"/>
            <a:ext cx="1754373" cy="3537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圆角 11"/>
          <p:cNvSpPr/>
          <p:nvPr/>
        </p:nvSpPr>
        <p:spPr>
          <a:xfrm>
            <a:off x="3898490" y="1539103"/>
            <a:ext cx="7740500"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Monitor live stream </a:t>
            </a:r>
            <a:r>
              <a:rPr kumimoji="0" lang="en-US" altLang="zh-CN" sz="1800" b="0" i="0" u="none" strike="noStrike" kern="1200" cap="none" spc="0" normalizeH="0" baseline="0" noProof="0" dirty="0" err="1">
                <a:ln>
                  <a:noFill/>
                </a:ln>
                <a:solidFill>
                  <a:prstClr val="white"/>
                </a:solidFill>
                <a:effectLst/>
                <a:uLnTx/>
                <a:uFillTx/>
                <a:latin typeface="等线" panose="02010600030101010101" charset="-122"/>
                <a:ea typeface="等线" panose="02010600030101010101" charset="-122"/>
                <a:cs typeface="+mn-cs"/>
              </a:rPr>
              <a:t>Danmaku</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圆角 8"/>
          <p:cNvSpPr/>
          <p:nvPr/>
        </p:nvSpPr>
        <p:spPr>
          <a:xfrm>
            <a:off x="5846315" y="2328113"/>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TTS-Model</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圆角 9"/>
          <p:cNvSpPr/>
          <p:nvPr/>
        </p:nvSpPr>
        <p:spPr>
          <a:xfrm>
            <a:off x="7781440" y="2331606"/>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BEAT-Model</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圆角 10"/>
          <p:cNvSpPr/>
          <p:nvPr/>
        </p:nvSpPr>
        <p:spPr>
          <a:xfrm>
            <a:off x="9716565" y="2328112"/>
            <a:ext cx="1935125"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Unity-WebGL</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圆角 13"/>
          <p:cNvSpPr/>
          <p:nvPr/>
        </p:nvSpPr>
        <p:spPr>
          <a:xfrm>
            <a:off x="3911190" y="3128697"/>
            <a:ext cx="7740500" cy="698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Open Broadcaster Software</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7" name="图片 16"/>
          <p:cNvPicPr>
            <a:picLocks noChangeAspect="1"/>
          </p:cNvPicPr>
          <p:nvPr/>
        </p:nvPicPr>
        <p:blipFill>
          <a:blip r:embed="rId1"/>
          <a:stretch>
            <a:fillRect/>
          </a:stretch>
        </p:blipFill>
        <p:spPr>
          <a:xfrm>
            <a:off x="757980" y="4195468"/>
            <a:ext cx="4046691" cy="2274323"/>
          </a:xfrm>
          <a:prstGeom prst="rect">
            <a:avLst/>
          </a:prstGeom>
        </p:spPr>
      </p:pic>
      <p:pic>
        <p:nvPicPr>
          <p:cNvPr id="4098" name="Picture 2" descr="Twitch Nixes Branded-Content Rule Changes After Backlash - Vari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9002" y="4514218"/>
            <a:ext cx="2835358" cy="15948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team Workshop::Bilibil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103" y="4243059"/>
            <a:ext cx="2199428" cy="21994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Die ChatGPT API mit Python verwenden - Pollux Labs"/>
          <p:cNvPicPr>
            <a:picLocks noChangeAspect="1" noChangeArrowheads="1"/>
          </p:cNvPicPr>
          <p:nvPr/>
        </p:nvPicPr>
        <p:blipFill rotWithShape="1">
          <a:blip r:embed="rId4">
            <a:extLst>
              <a:ext uri="{28A0092B-C50C-407E-A947-70E740481C1C}">
                <a14:useLocalDpi xmlns:a14="http://schemas.microsoft.com/office/drawing/2010/main" val="0"/>
              </a:ext>
            </a:extLst>
          </a:blip>
          <a:srcRect l="19635" t="43367" r="22990" b="18581"/>
          <a:stretch>
            <a:fillRect/>
          </a:stretch>
        </p:blipFill>
        <p:spPr bwMode="auto">
          <a:xfrm>
            <a:off x="3911190" y="2366684"/>
            <a:ext cx="1935125" cy="633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组合 16"/>
          <p:cNvGrpSpPr/>
          <p:nvPr/>
        </p:nvGrpSpPr>
        <p:grpSpPr>
          <a:xfrm>
            <a:off x="3474721" y="2213540"/>
            <a:ext cx="8198451" cy="880745"/>
            <a:chOff x="-426696" y="2521258"/>
            <a:chExt cx="4080292" cy="880745"/>
          </a:xfrm>
        </p:grpSpPr>
        <p:sp>
          <p:nvSpPr>
            <p:cNvPr id="4" name="矩形 3"/>
            <p:cNvSpPr/>
            <p:nvPr/>
          </p:nvSpPr>
          <p:spPr>
            <a:xfrm>
              <a:off x="-426696" y="2521258"/>
              <a:ext cx="4080292" cy="768415"/>
            </a:xfrm>
            <a:prstGeom prst="rect">
              <a:avLst/>
            </a:prstGeom>
          </p:spPr>
          <p:txBody>
            <a:bodyPr wrap="square">
              <a:spAutoFit/>
            </a:bodyPr>
            <a:lstStyle/>
            <a:p>
              <a:pPr lvl="0">
                <a:lnSpc>
                  <a:spcPct val="120000"/>
                </a:lnSpc>
                <a:defRPr/>
              </a:pPr>
              <a:r>
                <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rPr>
                <a:t>Previous A</a:t>
              </a:r>
              <a:r>
                <a:rPr lang="en-US" altLang="zh-CN" sz="4000" b="1" dirty="0" err="1">
                  <a:solidFill>
                    <a:srgbClr val="365FAA"/>
                  </a:solidFill>
                  <a:latin typeface="微软雅黑" panose="020B0503020204020204" charset="-122"/>
                  <a:ea typeface="微软雅黑" panose="020B0503020204020204" charset="-122"/>
                </a:rPr>
                <a:t>ttempts</a:t>
              </a:r>
              <a:r>
                <a:rPr lang="en-US" altLang="zh-CN" sz="4000" b="1" dirty="0">
                  <a:solidFill>
                    <a:srgbClr val="365FAA"/>
                  </a:solidFill>
                  <a:latin typeface="微软雅黑" panose="020B0503020204020204" charset="-122"/>
                  <a:ea typeface="微软雅黑" panose="020B0503020204020204" charset="-122"/>
                </a:rPr>
                <a:t> </a:t>
              </a:r>
              <a:r>
                <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rPr>
                <a:t>at Huawei</a:t>
              </a:r>
              <a:endParaRPr kumimoji="0" lang="en-US" altLang="zh-CN" sz="4000" b="1" i="0" u="none" strike="noStrike" kern="1200" cap="none" spc="0" normalizeH="0" baseline="0" noProof="0" dirty="0">
                <a:ln>
                  <a:noFill/>
                </a:ln>
                <a:solidFill>
                  <a:srgbClr val="365FAA"/>
                </a:solidFill>
                <a:effectLst/>
                <a:uLnTx/>
                <a:uFillTx/>
                <a:latin typeface="微软雅黑" panose="020B0503020204020204" charset="-122"/>
                <a:ea typeface="微软雅黑" panose="020B0503020204020204" charset="-122"/>
                <a:cs typeface="+mn-cs"/>
              </a:endParaRPr>
            </a:p>
          </p:txBody>
        </p:sp>
        <p:cxnSp>
          <p:nvCxnSpPr>
            <p:cNvPr id="9" name="直接连接符 8"/>
            <p:cNvCxnSpPr/>
            <p:nvPr/>
          </p:nvCxnSpPr>
          <p:spPr>
            <a:xfrm>
              <a:off x="907676" y="3402003"/>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1" fmla="*/ 0 w 9130553"/>
                <a:gd name="connsiteY0-2" fmla="*/ 336367 h 810090"/>
                <a:gd name="connsiteX1-3" fmla="*/ 1600200 w 9130553"/>
                <a:gd name="connsiteY1-4" fmla="*/ 191 h 810090"/>
                <a:gd name="connsiteX2-5" fmla="*/ 4020671 w 9130553"/>
                <a:gd name="connsiteY2-6" fmla="*/ 376709 h 810090"/>
                <a:gd name="connsiteX3-7" fmla="*/ 5472953 w 9130553"/>
                <a:gd name="connsiteY3-8" fmla="*/ 672544 h 810090"/>
                <a:gd name="connsiteX4-9" fmla="*/ 6494929 w 9130553"/>
                <a:gd name="connsiteY4-10" fmla="*/ 807014 h 810090"/>
                <a:gd name="connsiteX5-11" fmla="*/ 9130553 w 9130553"/>
                <a:gd name="connsiteY5-12" fmla="*/ 551520 h 810090"/>
                <a:gd name="connsiteX0-13" fmla="*/ 0 w 9130553"/>
                <a:gd name="connsiteY0-14" fmla="*/ 336367 h 810090"/>
                <a:gd name="connsiteX1-15" fmla="*/ 1600200 w 9130553"/>
                <a:gd name="connsiteY1-16" fmla="*/ 191 h 810090"/>
                <a:gd name="connsiteX2-17" fmla="*/ 4020671 w 9130553"/>
                <a:gd name="connsiteY2-18" fmla="*/ 376709 h 810090"/>
                <a:gd name="connsiteX3-19" fmla="*/ 5472953 w 9130553"/>
                <a:gd name="connsiteY3-20" fmla="*/ 672544 h 810090"/>
                <a:gd name="connsiteX4-21" fmla="*/ 6494929 w 9130553"/>
                <a:gd name="connsiteY4-22" fmla="*/ 807014 h 810090"/>
                <a:gd name="connsiteX5-23" fmla="*/ 9130553 w 9130553"/>
                <a:gd name="connsiteY5-24" fmla="*/ 551520 h 810090"/>
                <a:gd name="connsiteX0-25" fmla="*/ 0 w 9130553"/>
                <a:gd name="connsiteY0-26" fmla="*/ 336367 h 810090"/>
                <a:gd name="connsiteX1-27" fmla="*/ 1600200 w 9130553"/>
                <a:gd name="connsiteY1-28" fmla="*/ 191 h 810090"/>
                <a:gd name="connsiteX2-29" fmla="*/ 4020671 w 9130553"/>
                <a:gd name="connsiteY2-30" fmla="*/ 376709 h 810090"/>
                <a:gd name="connsiteX3-31" fmla="*/ 5472953 w 9130553"/>
                <a:gd name="connsiteY3-32" fmla="*/ 672544 h 810090"/>
                <a:gd name="connsiteX4-33" fmla="*/ 6494929 w 9130553"/>
                <a:gd name="connsiteY4-34" fmla="*/ 807014 h 810090"/>
                <a:gd name="connsiteX5-35" fmla="*/ 9130553 w 9130553"/>
                <a:gd name="connsiteY5-36" fmla="*/ 551520 h 810090"/>
                <a:gd name="connsiteX0-37" fmla="*/ 0 w 9130553"/>
                <a:gd name="connsiteY0-38" fmla="*/ 336367 h 807014"/>
                <a:gd name="connsiteX1-39" fmla="*/ 1600200 w 9130553"/>
                <a:gd name="connsiteY1-40" fmla="*/ 191 h 807014"/>
                <a:gd name="connsiteX2-41" fmla="*/ 4020671 w 9130553"/>
                <a:gd name="connsiteY2-42" fmla="*/ 376709 h 807014"/>
                <a:gd name="connsiteX3-43" fmla="*/ 6494929 w 9130553"/>
                <a:gd name="connsiteY3-44" fmla="*/ 807014 h 807014"/>
                <a:gd name="connsiteX4-45" fmla="*/ 9130553 w 9130553"/>
                <a:gd name="connsiteY4-46" fmla="*/ 551520 h 807014"/>
                <a:gd name="connsiteX0-47" fmla="*/ 0 w 9130553"/>
                <a:gd name="connsiteY0-48" fmla="*/ 336367 h 739779"/>
                <a:gd name="connsiteX1-49" fmla="*/ 1600200 w 9130553"/>
                <a:gd name="connsiteY1-50" fmla="*/ 191 h 739779"/>
                <a:gd name="connsiteX2-51" fmla="*/ 4020671 w 9130553"/>
                <a:gd name="connsiteY2-52" fmla="*/ 376709 h 739779"/>
                <a:gd name="connsiteX3-53" fmla="*/ 6252882 w 9130553"/>
                <a:gd name="connsiteY3-54" fmla="*/ 739779 h 739779"/>
                <a:gd name="connsiteX4-55" fmla="*/ 9130553 w 9130553"/>
                <a:gd name="connsiteY4-56" fmla="*/ 551520 h 739779"/>
                <a:gd name="connsiteX0-57" fmla="*/ 0 w 9130553"/>
                <a:gd name="connsiteY0-58" fmla="*/ 336367 h 744225"/>
                <a:gd name="connsiteX1-59" fmla="*/ 1600200 w 9130553"/>
                <a:gd name="connsiteY1-60" fmla="*/ 191 h 744225"/>
                <a:gd name="connsiteX2-61" fmla="*/ 4020671 w 9130553"/>
                <a:gd name="connsiteY2-62" fmla="*/ 376709 h 744225"/>
                <a:gd name="connsiteX3-63" fmla="*/ 6252882 w 9130553"/>
                <a:gd name="connsiteY3-64" fmla="*/ 739779 h 744225"/>
                <a:gd name="connsiteX4-65" fmla="*/ 9130553 w 9130553"/>
                <a:gd name="connsiteY4-66" fmla="*/ 551520 h 7442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3" name="Freeform: Shape 1032"/>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35" name="Rectangle 1034"/>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7" name="Rectangle 1036"/>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39" name="Freeform: Shape 1038"/>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41" name="Isosceles Triangle 1040"/>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43" name="Isosceles Triangle 1042"/>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9" name="文本框 48"/>
          <p:cNvSpPr txBox="1"/>
          <p:nvPr/>
        </p:nvSpPr>
        <p:spPr>
          <a:xfrm>
            <a:off x="2633448" y="538719"/>
            <a:ext cx="6103088" cy="461665"/>
          </a:xfrm>
          <a:prstGeom prst="rect">
            <a:avLst/>
          </a:prstGeom>
          <a:noFill/>
        </p:spPr>
        <p:txBody>
          <a:bodyPr wrap="square">
            <a:spAutoFit/>
          </a:bodyPr>
          <a:lstStyle/>
          <a:p>
            <a:pPr lvl="0" algn="ctr">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2D Video to 3D Motion</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6" name="Picture 25"/>
          <p:cNvPicPr>
            <a:picLocks noChangeAspect="1"/>
          </p:cNvPicPr>
          <p:nvPr/>
        </p:nvPicPr>
        <p:blipFill>
          <a:blip r:embed="rId1"/>
          <a:stretch>
            <a:fillRect/>
          </a:stretch>
        </p:blipFill>
        <p:spPr>
          <a:xfrm>
            <a:off x="288955" y="2924361"/>
            <a:ext cx="11614090" cy="2205972"/>
          </a:xfrm>
          <a:prstGeom prst="rect">
            <a:avLst/>
          </a:prstGeom>
        </p:spPr>
      </p:pic>
      <p:sp>
        <p:nvSpPr>
          <p:cNvPr id="27" name="Rectangle 26"/>
          <p:cNvSpPr/>
          <p:nvPr/>
        </p:nvSpPr>
        <p:spPr>
          <a:xfrm>
            <a:off x="757980" y="5638383"/>
            <a:ext cx="2179636" cy="523220"/>
          </a:xfrm>
          <a:prstGeom prst="rect">
            <a:avLst/>
          </a:prstGeom>
        </p:spPr>
        <p:txBody>
          <a:bodyPr wrap="none">
            <a:spAutoFit/>
          </a:bodyPr>
          <a:lstStyle/>
          <a:p>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Human Video</a:t>
            </a:r>
            <a:endParaRPr lang="zh-CN" altLang="en-US" sz="2800" dirty="0"/>
          </a:p>
        </p:txBody>
      </p:sp>
      <p:sp>
        <p:nvSpPr>
          <p:cNvPr id="29" name="Rectangle 28"/>
          <p:cNvSpPr/>
          <p:nvPr/>
        </p:nvSpPr>
        <p:spPr>
          <a:xfrm>
            <a:off x="3984096" y="5607605"/>
            <a:ext cx="1444626" cy="584775"/>
          </a:xfrm>
          <a:prstGeom prst="rect">
            <a:avLst/>
          </a:prstGeom>
        </p:spPr>
        <p:txBody>
          <a:bodyPr wrap="none">
            <a:spAutoFit/>
          </a:bodyPr>
          <a:lstStyle/>
          <a:p>
            <a:r>
              <a:rPr lang="en-US" altLang="zh-CN" sz="3200" i="1" dirty="0">
                <a:solidFill>
                  <a:srgbClr val="6C6F73"/>
                </a:solidFill>
                <a:latin typeface="Assistant"/>
              </a:rPr>
              <a:t>SMPL-X</a:t>
            </a:r>
            <a:endParaRPr lang="zh-CN" altLang="en-US" sz="3200" dirty="0"/>
          </a:p>
        </p:txBody>
      </p:sp>
      <p:sp>
        <p:nvSpPr>
          <p:cNvPr id="30" name="Arrow: Right 29"/>
          <p:cNvSpPr/>
          <p:nvPr/>
        </p:nvSpPr>
        <p:spPr>
          <a:xfrm>
            <a:off x="2937616" y="5817931"/>
            <a:ext cx="1046480" cy="179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2" descr="Home - Endless Reference | Body Mechanics videos for Anim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625" y="1220027"/>
            <a:ext cx="3580765" cy="164347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5738312" y="1633683"/>
            <a:ext cx="4546437" cy="830997"/>
          </a:xfrm>
          <a:prstGeom prst="rect">
            <a:avLst/>
          </a:prstGeom>
        </p:spPr>
        <p:txBody>
          <a:bodyPr wrap="none">
            <a:spAutoFit/>
          </a:bodyPr>
          <a:lstStyle/>
          <a:p>
            <a:r>
              <a:rPr lang="en-US" altLang="zh-CN" sz="2400" dirty="0"/>
              <a:t>Motion Capture &amp; Body Tracking</a:t>
            </a:r>
            <a:endParaRPr lang="en-US" altLang="zh-CN" sz="2400" dirty="0"/>
          </a:p>
          <a:p>
            <a:r>
              <a:rPr lang="en-US" altLang="zh-CN" sz="2400" dirty="0"/>
              <a:t>FBX &amp; BVH</a:t>
            </a:r>
            <a:endParaRPr lang="zh-CN" altLang="en-US" sz="2400" dirty="0"/>
          </a:p>
        </p:txBody>
      </p:sp>
      <p:sp>
        <p:nvSpPr>
          <p:cNvPr id="34" name="Rectangle 33"/>
          <p:cNvSpPr/>
          <p:nvPr/>
        </p:nvSpPr>
        <p:spPr>
          <a:xfrm>
            <a:off x="8418983" y="5365883"/>
            <a:ext cx="3445174" cy="369332"/>
          </a:xfrm>
          <a:prstGeom prst="rect">
            <a:avLst/>
          </a:prstGeom>
        </p:spPr>
        <p:txBody>
          <a:bodyPr wrap="none">
            <a:spAutoFit/>
          </a:bodyPr>
          <a:lstStyle/>
          <a:p>
            <a:r>
              <a:rPr lang="en-US" altLang="zh-CN" dirty="0"/>
              <a:t>Real Human </a:t>
            </a:r>
            <a:r>
              <a:rPr lang="zh-CN" altLang="en-US" b="1" dirty="0"/>
              <a:t>√</a:t>
            </a:r>
            <a:r>
              <a:rPr lang="zh-CN" altLang="en-US" dirty="0"/>
              <a:t> </a:t>
            </a:r>
            <a:r>
              <a:rPr lang="en-US" altLang="zh-CN" dirty="0"/>
              <a:t>Cartoon Figure </a:t>
            </a:r>
            <a:r>
              <a:rPr lang="en-US" altLang="zh-CN" b="1" dirty="0"/>
              <a:t>×</a:t>
            </a:r>
            <a:endParaRPr lang="zh-CN" altLang="en-US" b="1" dirty="0"/>
          </a:p>
        </p:txBody>
      </p:sp>
      <p:sp>
        <p:nvSpPr>
          <p:cNvPr id="45" name="Rectangle 44"/>
          <p:cNvSpPr/>
          <p:nvPr/>
        </p:nvSpPr>
        <p:spPr>
          <a:xfrm>
            <a:off x="8418983" y="5745450"/>
            <a:ext cx="3472425" cy="369332"/>
          </a:xfrm>
          <a:prstGeom prst="rect">
            <a:avLst/>
          </a:prstGeom>
        </p:spPr>
        <p:txBody>
          <a:bodyPr wrap="none">
            <a:spAutoFit/>
          </a:bodyPr>
          <a:lstStyle/>
          <a:p>
            <a:r>
              <a:rPr lang="en-US" altLang="zh-CN" dirty="0"/>
              <a:t>Complete Upper Body with Hand</a:t>
            </a:r>
            <a:endParaRPr lang="zh-CN" altLang="en-US" dirty="0"/>
          </a:p>
        </p:txBody>
      </p:sp>
      <p:sp>
        <p:nvSpPr>
          <p:cNvPr id="35" name="Left Brace 34"/>
          <p:cNvSpPr/>
          <p:nvPr/>
        </p:nvSpPr>
        <p:spPr>
          <a:xfrm>
            <a:off x="8249919" y="5365884"/>
            <a:ext cx="138583" cy="7331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0</TotalTime>
  <Words>11840</Words>
  <Application>WPS Presentation</Application>
  <PresentationFormat>宽屏</PresentationFormat>
  <Paragraphs>741</Paragraphs>
  <Slides>37</Slides>
  <Notes>22</Notes>
  <HiddenSlides>11</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37</vt:i4>
      </vt:variant>
    </vt:vector>
  </HeadingPairs>
  <TitlesOfParts>
    <vt:vector size="63" baseType="lpstr">
      <vt:lpstr>Arial</vt:lpstr>
      <vt:lpstr>宋体</vt:lpstr>
      <vt:lpstr>Wingdings</vt:lpstr>
      <vt:lpstr>Calibri</vt:lpstr>
      <vt:lpstr>等线</vt:lpstr>
      <vt:lpstr>Times New Roman</vt:lpstr>
      <vt:lpstr>等线 Light</vt:lpstr>
      <vt:lpstr>微软雅黑</vt:lpstr>
      <vt:lpstr>微软雅黑 Light</vt:lpstr>
      <vt:lpstr>Assistant</vt:lpstr>
      <vt:lpstr>Segoe Print</vt:lpstr>
      <vt:lpstr>Source Sans Pro Web</vt:lpstr>
      <vt:lpstr>Arial Unicode MS</vt:lpstr>
      <vt:lpstr>Söhne</vt:lpstr>
      <vt:lpstr>Lucida Grande</vt:lpstr>
      <vt:lpstr>Google Sans</vt:lpstr>
      <vt:lpstr>KaTeX_Math</vt:lpstr>
      <vt:lpstr>Roboto Slab</vt:lpstr>
      <vt:lpstr>source-serif-pro</vt:lpstr>
      <vt:lpstr>Helvetica Neue</vt:lpstr>
      <vt:lpstr>Cambria Math</vt:lpstr>
      <vt:lpstr>Segoe UI</vt:lpstr>
      <vt:lpstr>Calibri</vt:lpstr>
      <vt:lpstr>Office 主题​​</vt:lpstr>
      <vt:lpstr>第一PPT，www.1ppt.com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俊威</dc:creator>
  <cp:lastModifiedBy>Administrator</cp:lastModifiedBy>
  <cp:revision>1733</cp:revision>
  <dcterms:created xsi:type="dcterms:W3CDTF">2023-02-15T08:28:00Z</dcterms:created>
  <dcterms:modified xsi:type="dcterms:W3CDTF">2024-01-16T00:49:09Z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(3)Ufbzkft/gk8z7j+coaAW7qqrfVPjMUij1haQzL95y+SrVrOzi9YbilpCVTjThtymIIHxdEmO
qKP0OKg5EktnriENr3Q3t54TqEnKlgjEDlybPCvEe7/qs70UTBDAafmRls/akLZ/8UohUpSf
TWeMLAmnIA41A8hsoW8LQqb0nx2k/w4UtUdANzDfphKHZOFEmfJNfv/Gi2d7TlvwBvZn7qYR
cwD1j3ta8FzshGPocd</vt:lpwstr>
  </property>
  <property fmtid="{D5CDD505-2E9C-101B-9397-08002B2CF9AE}" pid="3" name="_2015_ms_pID_7253431">
    <vt:lpwstr>dlCQx1pFcqljI2tzh3ZUoyK/x6RX5l45pbF7w/zH+ehbZMGtZoQJHA
VFnZwWLxIxE4DWcmbXPw7apQlVT84N24b4diGPZafAF+rwmixw8eG8du4VBkklRDaSqnlbKH
Fa7WtQLtkRZTGh0FIlD4yv4IxTj/qCIVT+Q+4DdZ3odeBJsgk7gG/Fs7Qlh2NlySNQunLJXh
Tm4FverRNLXmb9C8CYQjb+TmPXQ48pXXizzG</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1701063590</vt:lpwstr>
  </property>
  <property fmtid="{D5CDD505-2E9C-101B-9397-08002B2CF9AE}" pid="8" name="_2015_ms_pID_7253432">
    <vt:lpwstr>OQ==</vt:lpwstr>
  </property>
  <property fmtid="{D5CDD505-2E9C-101B-9397-08002B2CF9AE}" pid="9" name="ICV">
    <vt:lpwstr>1FE5CE4EEA66493F819031794AFCFE4B_12</vt:lpwstr>
  </property>
  <property fmtid="{D5CDD505-2E9C-101B-9397-08002B2CF9AE}" pid="10" name="KSOProductBuildVer">
    <vt:lpwstr>1033-12.2.0.13359</vt:lpwstr>
  </property>
</Properties>
</file>